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7"/>
  </p:notesMasterIdLst>
  <p:handoutMasterIdLst>
    <p:handoutMasterId r:id="rId18"/>
  </p:handoutMasterIdLst>
  <p:sldIdLst>
    <p:sldId id="256" r:id="rId5"/>
    <p:sldId id="258" r:id="rId6"/>
    <p:sldId id="443" r:id="rId7"/>
    <p:sldId id="428" r:id="rId8"/>
    <p:sldId id="438" r:id="rId9"/>
    <p:sldId id="446" r:id="rId10"/>
    <p:sldId id="441" r:id="rId11"/>
    <p:sldId id="440" r:id="rId12"/>
    <p:sldId id="442" r:id="rId13"/>
    <p:sldId id="444" r:id="rId14"/>
    <p:sldId id="445" r:id="rId15"/>
    <p:sldId id="426" r:id="rId16"/>
  </p:sldIdLst>
  <p:sldSz cx="9144000" cy="6858000" type="screen4x3"/>
  <p:notesSz cx="9928225" cy="6797675"/>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80" d="100"/>
          <a:sy n="80" d="100"/>
        </p:scale>
        <p:origin x="-990" y="-108"/>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B74CE92A-E3B4-4D13-A40B-544FE0CB681D}" type="datetimeFigureOut">
              <a:rPr lang="en-GB" smtClean="0"/>
              <a:t>17/06/2014</a:t>
            </a:fld>
            <a:endParaRPr lang="en-GB"/>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4FD396B3-4DE8-4F71-8826-BEB89BA14708}" type="slidenum">
              <a:rPr lang="en-GB" smtClean="0"/>
              <a:t>‹#›</a:t>
            </a:fld>
            <a:endParaRPr lang="en-GB"/>
          </a:p>
        </p:txBody>
      </p:sp>
    </p:spTree>
    <p:extLst>
      <p:ext uri="{BB962C8B-B14F-4D97-AF65-F5344CB8AC3E}">
        <p14:creationId xmlns:p14="http://schemas.microsoft.com/office/powerpoint/2010/main" val="2012441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6/17/2014</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2.xml"/><Relationship Id="rId7" Type="http://schemas.openxmlformats.org/officeDocument/2006/relationships/slide" Target="../slides/slide9.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8.xml"/><Relationship Id="rId5" Type="http://schemas.openxmlformats.org/officeDocument/2006/relationships/slide" Target="../slides/slide4.xml"/><Relationship Id="rId4" Type="http://schemas.openxmlformats.org/officeDocument/2006/relationships/slide" Target="../slides/slide7.xml"/><Relationship Id="rId9" Type="http://schemas.openxmlformats.org/officeDocument/2006/relationships/slide" Target="../slides/slide11.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image" Target="../media/image2.gif"/><Relationship Id="rId5"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4" Type="http://schemas.openxmlformats.org/officeDocument/2006/relationships/slide" Target="../slides/slide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87329"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692696"/>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4" action="ppaction://hlinksldjump"/>
          </p:cNvPr>
          <p:cNvSpPr/>
          <p:nvPr userDrawn="1"/>
        </p:nvSpPr>
        <p:spPr>
          <a:xfrm>
            <a:off x="3065495"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5" action="ppaction://hlinksldjump"/>
          </p:cNvPr>
          <p:cNvSpPr/>
          <p:nvPr userDrawn="1"/>
        </p:nvSpPr>
        <p:spPr>
          <a:xfrm>
            <a:off x="2036644" y="692696"/>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LO2</a:t>
            </a:r>
            <a:endParaRPr lang="en-GB" sz="1400" b="1" dirty="0"/>
          </a:p>
        </p:txBody>
      </p:sp>
      <p:sp>
        <p:nvSpPr>
          <p:cNvPr id="11" name="Round Same Side Corner Rectangle 10">
            <a:hlinkClick r:id="rId6" action="ppaction://hlinksldjump"/>
          </p:cNvPr>
          <p:cNvSpPr/>
          <p:nvPr userDrawn="1"/>
        </p:nvSpPr>
        <p:spPr>
          <a:xfrm>
            <a:off x="3543661"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7" action="ppaction://hlinksldjump"/>
          </p:cNvPr>
          <p:cNvSpPr/>
          <p:nvPr userDrawn="1"/>
        </p:nvSpPr>
        <p:spPr>
          <a:xfrm>
            <a:off x="4021827"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sp>
        <p:nvSpPr>
          <p:cNvPr id="10" name="Round Same Side Corner Rectangle 9">
            <a:hlinkClick r:id="rId8" action="ppaction://hlinksldjump"/>
          </p:cNvPr>
          <p:cNvSpPr/>
          <p:nvPr userDrawn="1"/>
        </p:nvSpPr>
        <p:spPr>
          <a:xfrm>
            <a:off x="4499992"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5</a:t>
            </a:r>
            <a:endParaRPr lang="en-GB" b="1" dirty="0"/>
          </a:p>
        </p:txBody>
      </p:sp>
      <p:sp>
        <p:nvSpPr>
          <p:cNvPr id="14" name="Round Same Side Corner Rectangle 13">
            <a:hlinkClick r:id="rId9" action="ppaction://hlinksldjump"/>
          </p:cNvPr>
          <p:cNvSpPr/>
          <p:nvPr userDrawn="1"/>
        </p:nvSpPr>
        <p:spPr>
          <a:xfrm>
            <a:off x="4968088"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6</a:t>
            </a:r>
            <a:endParaRPr lang="en-GB" b="1"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3"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4"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5"/>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8.gif"/><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22.gif"/><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CiDA%20-%20Unit%2002%20-%20LO4%20-%20Continuity%20and%20Weather%20Forecast.pptx" TargetMode="External"/><Relationship Id="rId3" Type="http://schemas.openxmlformats.org/officeDocument/2006/relationships/hyperlink" Target="CiDA%20-%20Unit%2002%20-%20LO3%20-%20Welcome%20Video.pptx" TargetMode="Externa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CiDA%20-%20Unit%2002%20-%20LO2%20-%20Opening%20Sequence.pptx" TargetMode="External"/><Relationship Id="rId10" Type="http://schemas.openxmlformats.org/officeDocument/2006/relationships/hyperlink" Target="CiDA%20-%20Unit%2002%20-%20LO6%20-%20Testing%20and%20Reviewing.pptx" TargetMode="External"/><Relationship Id="rId4" Type="http://schemas.openxmlformats.org/officeDocument/2006/relationships/slide" Target="slide12.xml"/><Relationship Id="rId9" Type="http://schemas.openxmlformats.org/officeDocument/2006/relationships/hyperlink" Target="CiDA%20-%20Unit%2002%20-%20LO5%20-%20Closing%20and%20Broadcast.ppt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CiDA%20-%20Unit%2002%20-%20LO4%20-%20Continuity%20and%20Weather%20Forecast.pptx" TargetMode="External"/><Relationship Id="rId3" Type="http://schemas.openxmlformats.org/officeDocument/2006/relationships/hyperlink" Target="CiDA%20-%20Unit%2002%20-%20LO3%20-%20Welcome%20Video.pptx" TargetMode="Externa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CiDA%20-%20Unit%2002%20-%20LO2%20-%20Opening%20Sequence.pptx" TargetMode="External"/><Relationship Id="rId10" Type="http://schemas.openxmlformats.org/officeDocument/2006/relationships/hyperlink" Target="CiDA%20-%20Unit%2002%20-%20LO6%20-%20Testing%20and%20Reviewing.pptx" TargetMode="External"/><Relationship Id="rId4" Type="http://schemas.openxmlformats.org/officeDocument/2006/relationships/slide" Target="slide12.xml"/><Relationship Id="rId9" Type="http://schemas.openxmlformats.org/officeDocument/2006/relationships/hyperlink" Target="CiDA%20-%20Unit%2002%20-%20LO5%20-%20Closing%20and%20Broadcast.ppt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8.gif"/><Relationship Id="rId5" Type="http://schemas.openxmlformats.org/officeDocument/2006/relationships/hyperlink" Target="LO2%20-%20Task%201%20-%20Good%20Logo%20Practise.docx"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1.jpg"/><Relationship Id="rId13" Type="http://schemas.openxmlformats.org/officeDocument/2006/relationships/image" Target="../media/image16.jpg"/><Relationship Id="rId18" Type="http://schemas.openxmlformats.org/officeDocument/2006/relationships/image" Target="../media/image21.png"/><Relationship Id="rId3" Type="http://schemas.openxmlformats.org/officeDocument/2006/relationships/image" Target="../media/image5.png"/><Relationship Id="rId7" Type="http://schemas.openxmlformats.org/officeDocument/2006/relationships/image" Target="../media/image10.jpg"/><Relationship Id="rId12" Type="http://schemas.openxmlformats.org/officeDocument/2006/relationships/image" Target="../media/image15.jpg"/><Relationship Id="rId17" Type="http://schemas.openxmlformats.org/officeDocument/2006/relationships/image" Target="../media/image20.jpg"/><Relationship Id="rId2" Type="http://schemas.openxmlformats.org/officeDocument/2006/relationships/notesSlide" Target="../notesSlides/notesSlide6.xml"/><Relationship Id="rId16" Type="http://schemas.openxmlformats.org/officeDocument/2006/relationships/image" Target="../media/image19.png"/><Relationship Id="rId1" Type="http://schemas.openxmlformats.org/officeDocument/2006/relationships/slideLayout" Target="../slideLayouts/slideLayout5.xml"/><Relationship Id="rId6" Type="http://schemas.openxmlformats.org/officeDocument/2006/relationships/image" Target="../media/image9.jpeg"/><Relationship Id="rId11" Type="http://schemas.openxmlformats.org/officeDocument/2006/relationships/image" Target="../media/image14.jpg"/><Relationship Id="rId5" Type="http://schemas.openxmlformats.org/officeDocument/2006/relationships/hyperlink" Target="http://www.google.co.uk/url?sa=i&amp;rct=j&amp;q=&amp;esrc=s&amp;frm=1&amp;source=images&amp;cd=&amp;cad=rja&amp;docid=9mTfbws7JR4GLM&amp;tbnid=sj3-F0-HSKpKBM:&amp;ved=0CAUQjRw&amp;url=http://www.womenforwomen.org/news-women-for-women/women-for-women-breaking-news.php&amp;ei=JULgUv2HCKe80QXExYCgCQ&amp;bvm=bv.59568121,d.ZG4&amp;psig=AFQjCNHLOPNHZfxbE8jcqiOBR8-Iy8S-aQ&amp;ust=1390515104922036" TargetMode="External"/><Relationship Id="rId15" Type="http://schemas.openxmlformats.org/officeDocument/2006/relationships/image" Target="../media/image18.jpg"/><Relationship Id="rId10" Type="http://schemas.openxmlformats.org/officeDocument/2006/relationships/image" Target="../media/image13.jpg"/><Relationship Id="rId4" Type="http://schemas.openxmlformats.org/officeDocument/2006/relationships/image" Target="../media/image6.png"/><Relationship Id="rId9" Type="http://schemas.openxmlformats.org/officeDocument/2006/relationships/image" Target="../media/image12.jpg"/><Relationship Id="rId14" Type="http://schemas.openxmlformats.org/officeDocument/2006/relationships/image" Target="../media/image17.jp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8.gif"/><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22.gif"/><Relationship Id="rId3" Type="http://schemas.openxmlformats.org/officeDocument/2006/relationships/image" Target="../media/image5.png"/><Relationship Id="rId7" Type="http://schemas.openxmlformats.org/officeDocument/2006/relationships/hyperlink" Target="Sky%20News%20Intro.mp4"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hyperlink" Target="iTV%20News%20INTRO.mp4" TargetMode="External"/><Relationship Id="rId5" Type="http://schemas.openxmlformats.org/officeDocument/2006/relationships/hyperlink" Target="BBC%20NEWS%20intro.mp4" TargetMode="External"/><Relationship Id="rId4" Type="http://schemas.openxmlformats.org/officeDocument/2006/relationships/image" Target="../media/image6.png"/><Relationship Id="rId9" Type="http://schemas.openxmlformats.org/officeDocument/2006/relationships/image" Target="../media/image8.gif"/></Relationships>
</file>

<file path=ppt/slides/_rels/slide9.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5.png"/><Relationship Id="rId7" Type="http://schemas.openxmlformats.org/officeDocument/2006/relationships/image" Target="../media/image22.gif"/><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LO2%20-%20Storyboard%202.pdf" TargetMode="External"/><Relationship Id="rId5" Type="http://schemas.openxmlformats.org/officeDocument/2006/relationships/hyperlink" Target="LO2%20-%20Storyboard%201.pdf"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02 </a:t>
            </a:r>
            <a:r>
              <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Creative Multimedia - DA202</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TextBox 7"/>
          <p:cNvSpPr txBox="1"/>
          <p:nvPr/>
        </p:nvSpPr>
        <p:spPr>
          <a:xfrm>
            <a:off x="1547664" y="530677"/>
            <a:ext cx="6912768" cy="892552"/>
          </a:xfrm>
          <a:prstGeom prst="rect">
            <a:avLst/>
          </a:prstGeom>
          <a:noFill/>
        </p:spPr>
        <p:txBody>
          <a:bodyPr wrap="square" rtlCol="0">
            <a:spAutoFit/>
          </a:bodyPr>
          <a:lstStyle/>
          <a:p>
            <a:r>
              <a:rPr lang="en-GB" sz="2400" b="1" dirty="0" smtClean="0">
                <a:solidFill>
                  <a:schemeClr val="tx1">
                    <a:lumMod val="50000"/>
                    <a:lumOff val="50000"/>
                  </a:schemeClr>
                </a:solidFill>
              </a:rPr>
              <a:t>Certificate in Digital Applications – Level 02</a:t>
            </a:r>
            <a:endParaRPr lang="en-GB" sz="2800" b="1" dirty="0" smtClean="0">
              <a:solidFill>
                <a:schemeClr val="tx1">
                  <a:lumMod val="50000"/>
                  <a:lumOff val="50000"/>
                </a:schemeClr>
              </a:solidFill>
            </a:endParaRPr>
          </a:p>
          <a:p>
            <a:r>
              <a:rPr lang="en-GB" sz="2800" b="1" dirty="0" smtClean="0">
                <a:solidFill>
                  <a:schemeClr val="tx1">
                    <a:lumMod val="50000"/>
                    <a:lumOff val="50000"/>
                  </a:schemeClr>
                </a:solidFill>
              </a:rPr>
              <a:t>Creative Multimedia – DA202</a:t>
            </a:r>
            <a:endParaRPr lang="en-GB" sz="2800" b="1" dirty="0">
              <a:solidFill>
                <a:schemeClr val="tx1">
                  <a:lumMod val="50000"/>
                  <a:lumOff val="50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463" y="400889"/>
            <a:ext cx="1152128" cy="115212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8144" y="1988840"/>
            <a:ext cx="2880320" cy="288032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5</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608922033"/>
              </p:ext>
            </p:extLst>
          </p:nvPr>
        </p:nvGraphicFramePr>
        <p:xfrm>
          <a:off x="6660232" y="2076520"/>
          <a:ext cx="2164382" cy="4016776"/>
        </p:xfrm>
        <a:graphic>
          <a:graphicData uri="http://schemas.openxmlformats.org/drawingml/2006/table">
            <a:tbl>
              <a:tblPr firstRow="1" firstCol="1" lastRow="1" lastCol="1" bandRow="1" bandCol="1">
                <a:tableStyleId>{2D5ABB26-0587-4C30-8999-92F81FD0307C}</a:tableStyleId>
              </a:tblPr>
              <a:tblGrid>
                <a:gridCol w="2164382"/>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Titles and logo</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Animated on the screen</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Music that is timed</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Uses titles effectively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Theme based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Interesting and animated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Appeal to the Target Audience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LO2:</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prepare an animated Opening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dirty="0"/>
              <a:t>looking to preview portfolios of production evidence to decide which proposal to work with.</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2527333332"/>
              </p:ext>
            </p:extLst>
          </p:nvPr>
        </p:nvGraphicFramePr>
        <p:xfrm>
          <a:off x="395536" y="2254927"/>
          <a:ext cx="6120680" cy="3977640"/>
        </p:xfrm>
        <a:graphic>
          <a:graphicData uri="http://schemas.openxmlformats.org/drawingml/2006/table">
            <a:tbl>
              <a:tblPr firstRow="1" bandRow="1">
                <a:tableStyleId>{2D5ABB26-0587-4C30-8999-92F81FD0307C}</a:tableStyleId>
              </a:tblPr>
              <a:tblGrid>
                <a:gridCol w="291461"/>
                <a:gridCol w="5829219"/>
              </a:tblGrid>
              <a:tr h="167812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5 (P, M, D)</a:t>
                      </a:r>
                    </a:p>
                    <a:p>
                      <a:r>
                        <a:rPr kumimoji="0" lang="en-GB" sz="1500" kern="1200" dirty="0" smtClean="0">
                          <a:solidFill>
                            <a:schemeClr val="tx1"/>
                          </a:solidFill>
                          <a:effectLst/>
                          <a:latin typeface="Calibri" pitchFamily="34" charset="0"/>
                          <a:ea typeface="+mn-ea"/>
                          <a:cs typeface="Calibri" pitchFamily="34" charset="0"/>
                        </a:rPr>
                        <a:t>It is time to start making the title sequence of your “In the News” story feature. The introduction titles should not be more than 30 seconds in length and should be in keeping with the storyboard</a:t>
                      </a:r>
                      <a:r>
                        <a:rPr kumimoji="0" lang="en-GB" sz="1500" kern="1200" baseline="0" dirty="0" smtClean="0">
                          <a:solidFill>
                            <a:schemeClr val="tx1"/>
                          </a:solidFill>
                          <a:effectLst/>
                          <a:latin typeface="Calibri" pitchFamily="34" charset="0"/>
                          <a:ea typeface="+mn-ea"/>
                          <a:cs typeface="Calibri" pitchFamily="34" charset="0"/>
                        </a:rPr>
                        <a:t> from the previous task and with the theme set in your Purpose and Audience from LO1. Use whatever package available on your network to produce this, for instance Movie Maker, Flash, Serif Draw Plus, Movie Maker X5 or Mediator or other. The final version needs to have Titles, Motion, Text and Music for the grade.</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5</a:t>
                      </a:r>
                    </a:p>
                  </a:txBody>
                  <a:tcPr anchor="ctr">
                    <a:solidFill>
                      <a:schemeClr val="tx1"/>
                    </a:solidFill>
                  </a:tcPr>
                </a:tc>
                <a:tc>
                  <a:txBody>
                    <a:bodyPr/>
                    <a:lstStyle/>
                    <a:p>
                      <a:r>
                        <a:rPr lang="en-GB" sz="1500" dirty="0" smtClean="0">
                          <a:latin typeface="Calibri" pitchFamily="34" charset="0"/>
                          <a:cs typeface="Calibri" pitchFamily="34" charset="0"/>
                        </a:rPr>
                        <a:t>Create</a:t>
                      </a:r>
                      <a:r>
                        <a:rPr lang="en-GB" sz="1500" baseline="0" dirty="0" smtClean="0">
                          <a:latin typeface="Calibri" pitchFamily="34" charset="0"/>
                          <a:cs typeface="Calibri" pitchFamily="34" charset="0"/>
                        </a:rPr>
                        <a:t> a moving video or animation title sequence for “In the News” that includes Titles, Motion, Text and Music</a:t>
                      </a:r>
                      <a:endParaRPr lang="en-GB" sz="1500" dirty="0">
                        <a:latin typeface="Calibri" pitchFamily="34" charset="0"/>
                        <a:cs typeface="Calibri" pitchFamily="34" charset="0"/>
                      </a:endParaRPr>
                    </a:p>
                  </a:txBody>
                  <a:tcPr marL="68580" marR="68580" marT="0" marB="0" anchor="ct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5</a:t>
                      </a:r>
                    </a:p>
                  </a:txBody>
                  <a:tcPr anchor="ctr">
                    <a:solidFill>
                      <a:srgbClr val="FF0000"/>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Create a moving video or animation title sequence for “In the News” in keeping with your theme that includes Titles, Motion, Text and Music.</a:t>
                      </a:r>
                    </a:p>
                  </a:txBody>
                  <a:tcPr marL="68580" marR="68580" marT="0" marB="0" anchor="ctr"/>
                </a:tc>
              </a:tr>
              <a:tr h="288652">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5</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Create a moving video or animation title sequence that appeals to your target audience for “In the News” that includes Titles, Motion, Text and Music.</a:t>
                      </a:r>
                    </a:p>
                  </a:txBody>
                  <a:tcPr marL="68580" marR="68580" marT="0" marB="0" anchor="ctr"/>
                </a:tc>
              </a:tr>
            </a:tbl>
          </a:graphicData>
        </a:graphic>
      </p:graphicFrame>
      <p:pic>
        <p:nvPicPr>
          <p:cNvPr id="10" name="Picture 9"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4283968" y="4437112"/>
            <a:ext cx="360040" cy="360040"/>
          </a:xfrm>
          <a:prstGeom prst="rect">
            <a:avLst/>
          </a:prstGeom>
          <a:noFill/>
          <a:ln>
            <a:noFill/>
          </a:ln>
        </p:spPr>
      </p:pic>
    </p:spTree>
    <p:extLst>
      <p:ext uri="{BB962C8B-B14F-4D97-AF65-F5344CB8AC3E}">
        <p14:creationId xmlns:p14="http://schemas.microsoft.com/office/powerpoint/2010/main" val="1531545640"/>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6</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663813014"/>
              </p:ext>
            </p:extLst>
          </p:nvPr>
        </p:nvGraphicFramePr>
        <p:xfrm>
          <a:off x="6660232" y="2076520"/>
          <a:ext cx="2164382" cy="4016776"/>
        </p:xfrm>
        <a:graphic>
          <a:graphicData uri="http://schemas.openxmlformats.org/drawingml/2006/table">
            <a:tbl>
              <a:tblPr firstRow="1" firstCol="1" lastRow="1" lastCol="1" bandRow="1" bandCol="1">
                <a:tableStyleId>{2D5ABB26-0587-4C30-8999-92F81FD0307C}</a:tableStyleId>
              </a:tblPr>
              <a:tblGrid>
                <a:gridCol w="2164382"/>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Format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dimensions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Exporting as a video</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Quality in terms of file format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Size, reducing down for loading times and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Resolution in DPI (D)</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600" kern="1200" baseline="0" dirty="0" smtClean="0">
                          <a:solidFill>
                            <a:schemeClr val="tx2">
                              <a:lumMod val="60000"/>
                              <a:lumOff val="40000"/>
                            </a:schemeClr>
                          </a:solidFill>
                          <a:effectLst/>
                          <a:latin typeface="Calibri" pitchFamily="34" charset="0"/>
                          <a:ea typeface="Times New Roman"/>
                          <a:cs typeface="Calibri" pitchFamily="34" charset="0"/>
                        </a:rPr>
                        <a:t>Compatibility with other programs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LO2:</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prepare an animated Opening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dirty="0"/>
              <a:t>looking to preview portfolios of production evidence to decide which proposal to work with.</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119732846"/>
              </p:ext>
            </p:extLst>
          </p:nvPr>
        </p:nvGraphicFramePr>
        <p:xfrm>
          <a:off x="395536" y="2254927"/>
          <a:ext cx="6120680" cy="4069080"/>
        </p:xfrm>
        <a:graphic>
          <a:graphicData uri="http://schemas.openxmlformats.org/drawingml/2006/table">
            <a:tbl>
              <a:tblPr firstRow="1" bandRow="1">
                <a:tableStyleId>{2D5ABB26-0587-4C30-8999-92F81FD0307C}</a:tableStyleId>
              </a:tblPr>
              <a:tblGrid>
                <a:gridCol w="291461"/>
                <a:gridCol w="5829219"/>
              </a:tblGrid>
              <a:tr h="167812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6 (P, M, D)</a:t>
                      </a:r>
                    </a:p>
                    <a:p>
                      <a:r>
                        <a:rPr kumimoji="0" lang="en-GB" sz="1500" kern="1200" dirty="0" smtClean="0">
                          <a:solidFill>
                            <a:schemeClr val="tx1"/>
                          </a:solidFill>
                          <a:effectLst/>
                          <a:latin typeface="Calibri" pitchFamily="34" charset="0"/>
                          <a:ea typeface="+mn-ea"/>
                          <a:cs typeface="Calibri" pitchFamily="34" charset="0"/>
                        </a:rPr>
                        <a:t>Exporting the completed sequence into a format for later use is essential. You will need two versions, one that you can work on again in case you need to change it and one that will need to go on</a:t>
                      </a:r>
                      <a:r>
                        <a:rPr kumimoji="0" lang="en-GB" sz="1500" kern="1200" baseline="0" dirty="0" smtClean="0">
                          <a:solidFill>
                            <a:schemeClr val="tx1"/>
                          </a:solidFill>
                          <a:effectLst/>
                          <a:latin typeface="Calibri" pitchFamily="34" charset="0"/>
                          <a:ea typeface="+mn-ea"/>
                          <a:cs typeface="Calibri" pitchFamily="34" charset="0"/>
                        </a:rPr>
                        <a:t> to the final version of your portfolio work. Acceptable portfolio file formats include .</a:t>
                      </a:r>
                      <a:r>
                        <a:rPr kumimoji="0" lang="en-GB" sz="1500" kern="1200" baseline="0" dirty="0" err="1" smtClean="0">
                          <a:solidFill>
                            <a:schemeClr val="tx1"/>
                          </a:solidFill>
                          <a:effectLst/>
                          <a:latin typeface="Calibri" pitchFamily="34" charset="0"/>
                          <a:ea typeface="+mn-ea"/>
                          <a:cs typeface="Calibri" pitchFamily="34" charset="0"/>
                        </a:rPr>
                        <a:t>wmv</a:t>
                      </a:r>
                      <a:r>
                        <a:rPr kumimoji="0" lang="en-GB" sz="1500" kern="1200" baseline="0" dirty="0" smtClean="0">
                          <a:solidFill>
                            <a:schemeClr val="tx1"/>
                          </a:solidFill>
                          <a:effectLst/>
                          <a:latin typeface="Calibri" pitchFamily="34" charset="0"/>
                          <a:ea typeface="+mn-ea"/>
                          <a:cs typeface="Calibri" pitchFamily="34" charset="0"/>
                        </a:rPr>
                        <a:t>, .</a:t>
                      </a:r>
                      <a:r>
                        <a:rPr kumimoji="0" lang="en-GB" sz="1500" kern="1200" baseline="0" dirty="0" err="1" smtClean="0">
                          <a:solidFill>
                            <a:schemeClr val="tx1"/>
                          </a:solidFill>
                          <a:effectLst/>
                          <a:latin typeface="Calibri" pitchFamily="34" charset="0"/>
                          <a:ea typeface="+mn-ea"/>
                          <a:cs typeface="Calibri" pitchFamily="34" charset="0"/>
                        </a:rPr>
                        <a:t>avi</a:t>
                      </a:r>
                      <a:r>
                        <a:rPr kumimoji="0" lang="en-GB" sz="1500" kern="1200" baseline="0" dirty="0" smtClean="0">
                          <a:solidFill>
                            <a:schemeClr val="tx1"/>
                          </a:solidFill>
                          <a:effectLst/>
                          <a:latin typeface="Calibri" pitchFamily="34" charset="0"/>
                          <a:ea typeface="+mn-ea"/>
                          <a:cs typeface="Calibri" pitchFamily="34" charset="0"/>
                        </a:rPr>
                        <a:t>, .mp4, .mpeg, .mpg, H.264, .</a:t>
                      </a:r>
                      <a:r>
                        <a:rPr kumimoji="0" lang="en-GB" sz="1500" kern="1200" baseline="0" dirty="0" err="1" smtClean="0">
                          <a:solidFill>
                            <a:schemeClr val="tx1"/>
                          </a:solidFill>
                          <a:effectLst/>
                          <a:latin typeface="Calibri" pitchFamily="34" charset="0"/>
                          <a:ea typeface="+mn-ea"/>
                          <a:cs typeface="Calibri" pitchFamily="34" charset="0"/>
                        </a:rPr>
                        <a:t>swf</a:t>
                      </a:r>
                      <a:r>
                        <a:rPr kumimoji="0" lang="en-GB" sz="1500" kern="1200" baseline="0" dirty="0" smtClean="0">
                          <a:solidFill>
                            <a:schemeClr val="tx1"/>
                          </a:solidFill>
                          <a:effectLst/>
                          <a:latin typeface="Calibri" pitchFamily="34" charset="0"/>
                          <a:ea typeface="+mn-ea"/>
                          <a:cs typeface="Calibri" pitchFamily="34" charset="0"/>
                        </a:rPr>
                        <a:t>, and .</a:t>
                      </a:r>
                      <a:r>
                        <a:rPr kumimoji="0" lang="en-GB" sz="1500" kern="1200" baseline="0" dirty="0" err="1" smtClean="0">
                          <a:solidFill>
                            <a:schemeClr val="tx1"/>
                          </a:solidFill>
                          <a:effectLst/>
                          <a:latin typeface="Calibri" pitchFamily="34" charset="0"/>
                          <a:ea typeface="+mn-ea"/>
                          <a:cs typeface="Calibri" pitchFamily="34" charset="0"/>
                        </a:rPr>
                        <a:t>flv</a:t>
                      </a:r>
                      <a:r>
                        <a:rPr kumimoji="0" lang="en-GB" sz="1500" kern="1200" baseline="0" dirty="0" smtClean="0">
                          <a:solidFill>
                            <a:schemeClr val="tx1"/>
                          </a:solidFill>
                          <a:effectLst/>
                          <a:latin typeface="Calibri" pitchFamily="34" charset="0"/>
                          <a:ea typeface="+mn-ea"/>
                          <a:cs typeface="Calibri" pitchFamily="34" charset="0"/>
                        </a:rPr>
                        <a:t>. Each of these has different characteristics. To reduce down potential longer term problems you should save the file in the best format with the best quality, .</a:t>
                      </a:r>
                      <a:r>
                        <a:rPr kumimoji="0" lang="en-GB" sz="1500" kern="1200" baseline="0" dirty="0" err="1" smtClean="0">
                          <a:solidFill>
                            <a:schemeClr val="tx1"/>
                          </a:solidFill>
                          <a:effectLst/>
                          <a:latin typeface="Calibri" pitchFamily="34" charset="0"/>
                          <a:ea typeface="+mn-ea"/>
                          <a:cs typeface="Calibri" pitchFamily="34" charset="0"/>
                        </a:rPr>
                        <a:t>avi</a:t>
                      </a:r>
                      <a:r>
                        <a:rPr kumimoji="0" lang="en-GB" sz="1500" kern="1200" baseline="0" dirty="0" smtClean="0">
                          <a:solidFill>
                            <a:schemeClr val="tx1"/>
                          </a:solidFill>
                          <a:effectLst/>
                          <a:latin typeface="Calibri" pitchFamily="34" charset="0"/>
                          <a:ea typeface="+mn-ea"/>
                          <a:cs typeface="Calibri" pitchFamily="34" charset="0"/>
                        </a:rPr>
                        <a:t> but if this is restricted, save it in one of the other formats listed.</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6</a:t>
                      </a:r>
                    </a:p>
                  </a:txBody>
                  <a:tcPr anchor="ctr">
                    <a:solidFill>
                      <a:schemeClr val="tx1"/>
                    </a:solidFill>
                  </a:tcPr>
                </a:tc>
                <a:tc>
                  <a:txBody>
                    <a:bodyPr/>
                    <a:lstStyle/>
                    <a:p>
                      <a:r>
                        <a:rPr lang="en-GB" sz="1500" dirty="0" smtClean="0">
                          <a:latin typeface="Calibri" pitchFamily="34" charset="0"/>
                          <a:cs typeface="Calibri" pitchFamily="34" charset="0"/>
                        </a:rPr>
                        <a:t>Evidence exporting of your Title</a:t>
                      </a:r>
                      <a:r>
                        <a:rPr lang="en-GB" sz="1500" baseline="0" dirty="0" smtClean="0">
                          <a:latin typeface="Calibri" pitchFamily="34" charset="0"/>
                          <a:cs typeface="Calibri" pitchFamily="34" charset="0"/>
                        </a:rPr>
                        <a:t> Sequence in an appropriate file format.</a:t>
                      </a:r>
                      <a:endParaRPr lang="en-GB" sz="1500" dirty="0">
                        <a:latin typeface="Calibri" pitchFamily="34" charset="0"/>
                        <a:cs typeface="Calibri" pitchFamily="34" charset="0"/>
                      </a:endParaRPr>
                    </a:p>
                  </a:txBody>
                  <a:tcPr marL="68580" marR="68580" marT="0" marB="0" anchor="ct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6</a:t>
                      </a:r>
                    </a:p>
                  </a:txBody>
                  <a:tcPr anchor="ctr">
                    <a:solidFill>
                      <a:srgbClr val="FF0000"/>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Evidence exporting of your Title Sequence in an appropriate file format</a:t>
                      </a:r>
                      <a:r>
                        <a:rPr lang="en-GB" sz="1500" baseline="0" dirty="0" smtClean="0">
                          <a:solidFill>
                            <a:srgbClr val="FF0000"/>
                          </a:solidFill>
                          <a:latin typeface="Calibri" pitchFamily="34" charset="0"/>
                          <a:cs typeface="Calibri" pitchFamily="34" charset="0"/>
                        </a:rPr>
                        <a:t> and </a:t>
                      </a:r>
                      <a:r>
                        <a:rPr lang="en-GB" sz="1500" dirty="0" smtClean="0">
                          <a:solidFill>
                            <a:srgbClr val="FF0000"/>
                          </a:solidFill>
                          <a:latin typeface="Calibri" pitchFamily="34" charset="0"/>
                          <a:cs typeface="Calibri" pitchFamily="34" charset="0"/>
                        </a:rPr>
                        <a:t>Explain</a:t>
                      </a:r>
                      <a:r>
                        <a:rPr lang="en-GB" sz="1500" baseline="0" dirty="0" smtClean="0">
                          <a:solidFill>
                            <a:srgbClr val="FF0000"/>
                          </a:solidFill>
                          <a:latin typeface="Calibri" pitchFamily="34" charset="0"/>
                          <a:cs typeface="Calibri" pitchFamily="34" charset="0"/>
                        </a:rPr>
                        <a:t> why you chose that file format in terms of size and quality.</a:t>
                      </a:r>
                      <a:endParaRPr lang="en-GB" sz="1500" dirty="0" smtClean="0">
                        <a:solidFill>
                          <a:srgbClr val="FF0000"/>
                        </a:solidFill>
                        <a:latin typeface="Calibri" pitchFamily="34" charset="0"/>
                        <a:cs typeface="Calibri" pitchFamily="34" charset="0"/>
                      </a:endParaRPr>
                    </a:p>
                  </a:txBody>
                  <a:tcPr marL="68580" marR="68580" marT="0" marB="0" anchor="ctr"/>
                </a:tc>
              </a:tr>
              <a:tr h="288652">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6</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Evidence exporting of your Title Sequence in an appropriate file format and Explain why you chose that file format including resolution, format and compatibility.</a:t>
                      </a:r>
                    </a:p>
                  </a:txBody>
                  <a:tcPr marL="68580" marR="68580" marT="0" marB="0" anchor="ctr"/>
                </a:tc>
              </a:tr>
            </a:tbl>
          </a:graphicData>
        </a:graphic>
      </p:graphicFrame>
      <p:pic>
        <p:nvPicPr>
          <p:cNvPr id="9" name="Picture 8"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6300192" y="4437112"/>
            <a:ext cx="315466" cy="360040"/>
          </a:xfrm>
          <a:prstGeom prst="rect">
            <a:avLst/>
          </a:prstGeom>
          <a:noFill/>
          <a:ln>
            <a:noFill/>
          </a:ln>
        </p:spPr>
      </p:pic>
    </p:spTree>
    <p:extLst>
      <p:ext uri="{BB962C8B-B14F-4D97-AF65-F5344CB8AC3E}">
        <p14:creationId xmlns:p14="http://schemas.microsoft.com/office/powerpoint/2010/main" val="1339425796"/>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LO2 – Assessment (P, M, D)</a:t>
            </a:r>
            <a:endParaRPr lang="en-GB" sz="3200" b="1" dirty="0" smtClean="0"/>
          </a:p>
        </p:txBody>
      </p:sp>
      <p:sp>
        <p:nvSpPr>
          <p:cNvPr id="5" name="Content Placeholder 1"/>
          <p:cNvSpPr>
            <a:spLocks noGrp="1"/>
          </p:cNvSpPr>
          <p:nvPr>
            <p:ph idx="4294967295"/>
          </p:nvPr>
        </p:nvSpPr>
        <p:spPr>
          <a:xfrm>
            <a:off x="214343" y="1085402"/>
            <a:ext cx="8715375" cy="5439942"/>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2" name="Table 61"/>
          <p:cNvGraphicFramePr>
            <a:graphicFrameLocks noGrp="1"/>
          </p:cNvGraphicFramePr>
          <p:nvPr>
            <p:extLst>
              <p:ext uri="{D42A27DB-BD31-4B8C-83A1-F6EECF244321}">
                <p14:modId xmlns:p14="http://schemas.microsoft.com/office/powerpoint/2010/main" val="3855304982"/>
              </p:ext>
            </p:extLst>
          </p:nvPr>
        </p:nvGraphicFramePr>
        <p:xfrm>
          <a:off x="395532" y="1196755"/>
          <a:ext cx="8424938" cy="5073630"/>
        </p:xfrm>
        <a:graphic>
          <a:graphicData uri="http://schemas.openxmlformats.org/drawingml/2006/table">
            <a:tbl>
              <a:tblPr/>
              <a:tblGrid>
                <a:gridCol w="897720"/>
                <a:gridCol w="1580716"/>
                <a:gridCol w="1635820"/>
                <a:gridCol w="381471"/>
                <a:gridCol w="2365116"/>
                <a:gridCol w="857877"/>
                <a:gridCol w="706218"/>
              </a:tblGrid>
              <a:tr h="244991">
                <a:tc>
                  <a:txBody>
                    <a:bodyPr/>
                    <a:lstStyle/>
                    <a:p>
                      <a:pPr algn="ctr">
                        <a:spcAft>
                          <a:spcPts val="0"/>
                        </a:spcAft>
                      </a:pPr>
                      <a:r>
                        <a:rPr lang="en-GB" sz="1600" b="1" dirty="0">
                          <a:latin typeface="Calibri" pitchFamily="34" charset="0"/>
                          <a:ea typeface="Times New Roman"/>
                          <a:cs typeface="Calibri" pitchFamily="34" charset="0"/>
                        </a:rPr>
                        <a:t>Task</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gridSpan="4">
                  <a:txBody>
                    <a:bodyPr/>
                    <a:lstStyle/>
                    <a:p>
                      <a:pPr algn="ctr">
                        <a:spcAft>
                          <a:spcPts val="0"/>
                        </a:spcAft>
                      </a:pPr>
                      <a:r>
                        <a:rPr lang="en-GB" sz="1600" b="1" dirty="0">
                          <a:latin typeface="Calibri" pitchFamily="34" charset="0"/>
                          <a:ea typeface="Times New Roman"/>
                          <a:cs typeface="Calibri" pitchFamily="34" charset="0"/>
                        </a:rPr>
                        <a:t>Activities</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1600" b="1" dirty="0">
                          <a:latin typeface="Calibri" pitchFamily="34" charset="0"/>
                          <a:ea typeface="Times New Roman"/>
                          <a:cs typeface="Calibri" pitchFamily="34" charset="0"/>
                        </a:rPr>
                        <a:t>Student</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600" b="1" dirty="0" smtClean="0">
                          <a:latin typeface="Calibri" pitchFamily="34" charset="0"/>
                          <a:ea typeface="Times New Roman"/>
                          <a:cs typeface="Calibri" pitchFamily="34" charset="0"/>
                        </a:rPr>
                        <a:t>Staff</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358234">
                <a:tc gridSpan="7">
                  <a:txBody>
                    <a:bodyPr/>
                    <a:lstStyle/>
                    <a:p>
                      <a:r>
                        <a:rPr lang="en-US" sz="1400" b="1" dirty="0" smtClean="0">
                          <a:latin typeface="Calibri" pitchFamily="34" charset="0"/>
                          <a:ea typeface="Calibri" pitchFamily="34" charset="0"/>
                          <a:cs typeface="Calibri" pitchFamily="34" charset="0"/>
                        </a:rPr>
                        <a:t>LO2:</a:t>
                      </a:r>
                      <a:r>
                        <a:rPr lang="en-US" sz="1400" dirty="0" smtClean="0">
                          <a:latin typeface="Calibri" pitchFamily="34" charset="0"/>
                          <a:ea typeface="Calibri" pitchFamily="34" charset="0"/>
                          <a:cs typeface="Calibri" pitchFamily="34" charset="0"/>
                        </a:rPr>
                        <a:t> </a:t>
                      </a:r>
                      <a:r>
                        <a:rPr lang="en-GB" sz="1400" dirty="0" smtClean="0">
                          <a:latin typeface="Calibri" pitchFamily="34" charset="0"/>
                        </a:rPr>
                        <a:t>Be able to </a:t>
                      </a:r>
                      <a:r>
                        <a:rPr lang="en-GB" sz="1400" dirty="0" smtClean="0"/>
                        <a:t>prepare an animated Opening Sequence</a:t>
                      </a:r>
                      <a:endParaRPr lang="en-ZA" sz="1400" dirty="0">
                        <a:latin typeface="Calibri" pitchFamily="34" charset="0"/>
                        <a:ea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15696">
                <a:tc>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1(P)</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Create a series of annotated sketches for your logo and agree with your test buddy on the final design decision.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833">
                <a:tc rowSpan="2">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2(P/M/D)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r>
                        <a:rPr kumimoji="0" lang="en-GB" sz="1400" kern="1200" dirty="0" smtClean="0">
                          <a:solidFill>
                            <a:schemeClr val="tx1"/>
                          </a:solidFill>
                          <a:latin typeface="Calibri" pitchFamily="34" charset="0"/>
                          <a:ea typeface="+mn-ea"/>
                          <a:cs typeface="+mn-cs"/>
                        </a:rPr>
                        <a:t>Create a</a:t>
                      </a:r>
                      <a:r>
                        <a:rPr kumimoji="0" lang="en-GB" sz="1400" kern="1200" baseline="0" dirty="0" smtClean="0">
                          <a:solidFill>
                            <a:schemeClr val="tx1"/>
                          </a:solidFill>
                          <a:latin typeface="Calibri" pitchFamily="34" charset="0"/>
                          <a:ea typeface="+mn-ea"/>
                          <a:cs typeface="+mn-cs"/>
                        </a:rPr>
                        <a:t> logo for your production, using text tools within a chosen application.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61071">
                <a:tc v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600"/>
                        </a:spcAft>
                        <a:buClrTx/>
                        <a:buSzTx/>
                        <a:buFont typeface="Arial" pitchFamily="34" charset="0"/>
                        <a:buNone/>
                        <a:tabLst/>
                        <a:defRPr/>
                      </a:pPr>
                      <a:r>
                        <a:rPr lang="en-GB" sz="1200" baseline="0" dirty="0" smtClean="0">
                          <a:solidFill>
                            <a:srgbClr val="FF0000"/>
                          </a:solidFill>
                          <a:effectLst/>
                          <a:latin typeface="Calibri" pitchFamily="34" charset="0"/>
                          <a:ea typeface="Times New Roman"/>
                          <a:cs typeface="Calibri" pitchFamily="34" charset="0"/>
                        </a:rPr>
                        <a:t>Used By-Line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600"/>
                        </a:spcAft>
                        <a:buClrTx/>
                        <a:buSzTx/>
                        <a:buFont typeface="Arial" pitchFamily="34" charset="0"/>
                        <a:buNone/>
                        <a:tabLst/>
                        <a:defRPr/>
                      </a:pPr>
                      <a:r>
                        <a:rPr kumimoji="0" lang="en-GB" sz="1200" kern="1200" baseline="0" dirty="0" smtClean="0">
                          <a:solidFill>
                            <a:schemeClr val="tx2">
                              <a:lumMod val="60000"/>
                              <a:lumOff val="40000"/>
                            </a:schemeClr>
                          </a:solidFill>
                          <a:latin typeface="Calibri" pitchFamily="34" charset="0"/>
                          <a:ea typeface="+mn-ea"/>
                          <a:cs typeface="Calibri" pitchFamily="34" charset="0"/>
                        </a:rPr>
                        <a:t>Animated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tc vMerge="1">
                  <a:txBody>
                    <a:bodyPr/>
                    <a:lstStyle/>
                    <a:p>
                      <a:endParaRPr lang="en-GB"/>
                    </a:p>
                  </a:txBody>
                  <a:tcPr/>
                </a:tc>
              </a:tr>
              <a:tr h="435833">
                <a:tc rowSpan="2">
                  <a:txBody>
                    <a:bodyPr/>
                    <a:lstStyle/>
                    <a:p>
                      <a:pPr algn="ctr">
                        <a:spcAft>
                          <a:spcPts val="0"/>
                        </a:spcAft>
                      </a:pPr>
                      <a:r>
                        <a:rPr kumimoji="0" lang="en-GB" sz="1400" kern="1200" dirty="0">
                          <a:solidFill>
                            <a:schemeClr val="tx1"/>
                          </a:solidFill>
                          <a:effectLst/>
                          <a:latin typeface="Calibri" pitchFamily="34" charset="0"/>
                          <a:ea typeface="Times New Roman"/>
                          <a:cs typeface="Calibri" pitchFamily="34" charset="0"/>
                        </a:rPr>
                        <a:t>3(P/M/D)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r>
                        <a:rPr kumimoji="0" lang="en-GB" sz="1400" kern="1200" baseline="0" dirty="0" smtClean="0">
                          <a:solidFill>
                            <a:schemeClr val="tx1"/>
                          </a:solidFill>
                          <a:latin typeface="Calibri" pitchFamily="34" charset="0"/>
                          <a:ea typeface="+mn-ea"/>
                          <a:cs typeface="+mn-cs"/>
                        </a:rPr>
                        <a:t>Create and annotate 2 sketches for an introduction title sequence for your Project showing before and after movement.</a:t>
                      </a:r>
                      <a:endParaRPr kumimoji="0" lang="en-GB" sz="1400" kern="1200" baseline="0" dirty="0">
                        <a:solidFill>
                          <a:schemeClr val="tx1"/>
                        </a:solidFill>
                        <a:latin typeface="Calibri" pitchFamily="34" charset="0"/>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5833">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kern="1200" baseline="0" dirty="0" smtClean="0">
                          <a:solidFill>
                            <a:schemeClr val="tx1"/>
                          </a:solidFill>
                          <a:latin typeface="Calibri" pitchFamily="34" charset="0"/>
                          <a:ea typeface="+mn-ea"/>
                          <a:cs typeface="Calibri" pitchFamily="34" charset="0"/>
                        </a:rPr>
                        <a:t>Before and After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aseline="0" dirty="0" smtClean="0">
                          <a:solidFill>
                            <a:srgbClr val="FF0000"/>
                          </a:solidFill>
                          <a:latin typeface="Calibri" pitchFamily="34" charset="0"/>
                          <a:cs typeface="Calibri" pitchFamily="34" charset="0"/>
                        </a:rPr>
                        <a:t>3 Sketches of Before, during and after movement </a:t>
                      </a:r>
                      <a:r>
                        <a:rPr lang="en-GB" sz="1200" kern="1200" baseline="0" dirty="0" smtClean="0">
                          <a:solidFill>
                            <a:srgbClr val="FF0000"/>
                          </a:solidFill>
                          <a:latin typeface="Calibri" pitchFamily="34" charset="0"/>
                          <a:ea typeface="+mn-ea"/>
                          <a:cs typeface="Calibri" pitchFamily="34" charset="0"/>
                        </a:rPr>
                        <a:t>(M/D)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2">
                              <a:lumMod val="60000"/>
                              <a:lumOff val="40000"/>
                            </a:schemeClr>
                          </a:solidFill>
                          <a:latin typeface="Calibri" pitchFamily="34" charset="0"/>
                          <a:cs typeface="Calibri" pitchFamily="34" charset="0"/>
                        </a:rPr>
                        <a:t>4 sketches of Before, During  and After. movement </a:t>
                      </a:r>
                      <a:r>
                        <a:rPr kumimoji="0" lang="en-GB" sz="1200" kern="1200" baseline="0" dirty="0" smtClean="0">
                          <a:solidFill>
                            <a:schemeClr val="tx2">
                              <a:lumMod val="60000"/>
                              <a:lumOff val="40000"/>
                            </a:schemeClr>
                          </a:solidFill>
                          <a:latin typeface="Calibri" pitchFamily="34" charset="0"/>
                          <a:ea typeface="+mn-ea"/>
                          <a:cs typeface="Calibri" pitchFamily="34" charset="0"/>
                        </a:rPr>
                        <a:t>(D)</a:t>
                      </a:r>
                      <a:endParaRPr kumimoji="0" lang="en-GB" sz="1200" kern="120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r h="415696">
                <a:tc rowSpan="2">
                  <a:txBody>
                    <a:bodyPr/>
                    <a:lstStyle/>
                    <a:p>
                      <a:pPr algn="ctr">
                        <a:spcAft>
                          <a:spcPts val="0"/>
                        </a:spcAft>
                      </a:pPr>
                      <a:r>
                        <a:rPr kumimoji="0" lang="en-GB" sz="1400" kern="1200" dirty="0">
                          <a:solidFill>
                            <a:schemeClr val="tx1"/>
                          </a:solidFill>
                          <a:effectLst/>
                          <a:latin typeface="Calibri" pitchFamily="34" charset="0"/>
                          <a:ea typeface="Times New Roman"/>
                          <a:cs typeface="Calibri" pitchFamily="34" charset="0"/>
                        </a:rPr>
                        <a:t>4(P/M/D)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marL="0" algn="l" rtl="0" eaLnBrk="1" latinLnBrk="0" hangingPunct="1"/>
                      <a:r>
                        <a:rPr kumimoji="0" lang="en-GB" sz="1400" kern="1200" baseline="0" dirty="0" smtClean="0">
                          <a:solidFill>
                            <a:schemeClr val="tx1"/>
                          </a:solidFill>
                          <a:latin typeface="Calibri" pitchFamily="34" charset="0"/>
                          <a:ea typeface="+mn-ea"/>
                          <a:cs typeface="+mn-cs"/>
                        </a:rPr>
                        <a:t>Create and annotate a storyboard for the introduction title sequence for your Project showing how you would like the sequence to work.</a:t>
                      </a:r>
                      <a:endParaRPr kumimoji="0" lang="en-GB" sz="1400" kern="1200" baseline="0" dirty="0">
                        <a:solidFill>
                          <a:schemeClr val="tx1"/>
                        </a:solidFill>
                        <a:latin typeface="Calibri" pitchFamily="34" charset="0"/>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kern="1200" dirty="0" smtClean="0">
                          <a:solidFill>
                            <a:schemeClr val="tx1"/>
                          </a:solidFill>
                          <a:effectLst/>
                          <a:latin typeface="Calibri" pitchFamily="34" charset="0"/>
                          <a:ea typeface="+mn-ea"/>
                          <a:cs typeface="Calibri" pitchFamily="34" charset="0"/>
                        </a:rPr>
                        <a:t>Storyboard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latin typeface="Calibri" pitchFamily="34" charset="0"/>
                          <a:cs typeface="Calibri" pitchFamily="34" charset="0"/>
                        </a:rPr>
                        <a:t>Small and large storyboard</a:t>
                      </a:r>
                      <a:r>
                        <a:rPr lang="en-GB" sz="1200" baseline="0" dirty="0" smtClean="0">
                          <a:solidFill>
                            <a:srgbClr val="FF0000"/>
                          </a:solidFill>
                          <a:latin typeface="Calibri" pitchFamily="34" charset="0"/>
                          <a:cs typeface="Calibri" pitchFamily="34" charset="0"/>
                        </a:rPr>
                        <a:t> </a:t>
                      </a:r>
                      <a:r>
                        <a:rPr kumimoji="0" lang="en-GB" sz="1200" kern="1200" dirty="0" smtClean="0">
                          <a:solidFill>
                            <a:srgbClr val="FF0000"/>
                          </a:solidFill>
                          <a:effectLst/>
                          <a:latin typeface="Calibri" pitchFamily="34" charset="0"/>
                          <a:ea typeface="+mn-ea"/>
                          <a:cs typeface="Calibri" pitchFamily="34" charset="0"/>
                        </a:rPr>
                        <a:t> (M/D)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1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100" kern="1200" baseline="0" dirty="0" smtClean="0">
                          <a:solidFill>
                            <a:schemeClr val="tx2">
                              <a:lumMod val="60000"/>
                              <a:lumOff val="40000"/>
                            </a:schemeClr>
                          </a:solidFill>
                          <a:latin typeface="Calibri" pitchFamily="34" charset="0"/>
                          <a:ea typeface="+mn-ea"/>
                          <a:cs typeface="Calibri" pitchFamily="34" charset="0"/>
                        </a:rPr>
                        <a:t>Small and large storyboard with movements and timings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r h="415696">
                <a:tc rowSpan="2">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5(P/M/D)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baseline="0" dirty="0" smtClean="0">
                          <a:solidFill>
                            <a:schemeClr val="tx1"/>
                          </a:solidFill>
                          <a:latin typeface="Calibri" pitchFamily="34" charset="0"/>
                          <a:ea typeface="+mn-ea"/>
                          <a:cs typeface="+mn-cs"/>
                        </a:rPr>
                        <a:t>Create a moving video or animation title sequence for “In the News” that includes Titles, Motion, Text and Music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4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vMerge="1">
                  <a:txBody>
                    <a:bodyPr/>
                    <a:lstStyle/>
                    <a:p>
                      <a:pPr algn="ctr">
                        <a:spcAft>
                          <a:spcPts val="0"/>
                        </a:spcAft>
                      </a:pPr>
                      <a:endParaRPr lang="en-GB" sz="1500" dirty="0">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aseline="0" dirty="0" smtClean="0">
                          <a:latin typeface="Calibri" pitchFamily="34" charset="0"/>
                          <a:cs typeface="Calibri" pitchFamily="34" charset="0"/>
                        </a:rPr>
                        <a:t>Titles, Motion, Text and Music</a:t>
                      </a:r>
                      <a:endParaRPr lang="en-GB" sz="12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latin typeface="Calibri" pitchFamily="34" charset="0"/>
                          <a:cs typeface="Calibri" pitchFamily="34" charset="0"/>
                        </a:rPr>
                        <a:t>in keeping with your theme (M)</a:t>
                      </a:r>
                      <a:endParaRPr kumimoji="0" lang="en-GB" sz="12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1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100" kern="1200" baseline="0" dirty="0" smtClean="0">
                          <a:solidFill>
                            <a:schemeClr val="tx2">
                              <a:lumMod val="60000"/>
                              <a:lumOff val="40000"/>
                            </a:schemeClr>
                          </a:solidFill>
                          <a:latin typeface="Calibri" pitchFamily="34" charset="0"/>
                          <a:ea typeface="+mn-ea"/>
                          <a:cs typeface="Calibri" pitchFamily="34" charset="0"/>
                        </a:rPr>
                        <a:t>Appeal to the target audience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21972">
                <a:tc rowSpan="2">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6(P/M/D)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baseline="0" dirty="0" smtClean="0">
                          <a:solidFill>
                            <a:schemeClr val="tx1"/>
                          </a:solidFill>
                          <a:latin typeface="Calibri" pitchFamily="34" charset="0"/>
                          <a:ea typeface="+mn-ea"/>
                          <a:cs typeface="+mn-cs"/>
                        </a:rPr>
                        <a:t>Evidence exporting of your Title Sequence in an appropriate file format.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4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vMerge="1">
                  <a:txBody>
                    <a:bodyPr/>
                    <a:lstStyle/>
                    <a:p>
                      <a:pPr algn="ctr">
                        <a:spcAft>
                          <a:spcPts val="0"/>
                        </a:spcAft>
                      </a:pPr>
                      <a:endParaRPr lang="en-GB" sz="1500" dirty="0">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kern="1200" dirty="0" smtClean="0">
                          <a:solidFill>
                            <a:schemeClr val="tx1"/>
                          </a:solidFill>
                          <a:effectLst/>
                          <a:latin typeface="Calibri" pitchFamily="34" charset="0"/>
                          <a:ea typeface="+mn-ea"/>
                          <a:cs typeface="Calibri" pitchFamily="34" charset="0"/>
                        </a:rPr>
                        <a:t>Annotate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latin typeface="Calibri" pitchFamily="34" charset="0"/>
                          <a:cs typeface="Calibri" pitchFamily="34" charset="0"/>
                        </a:rPr>
                        <a:t>Explain</a:t>
                      </a:r>
                      <a:r>
                        <a:rPr lang="en-GB" sz="1200" baseline="0" dirty="0" smtClean="0">
                          <a:solidFill>
                            <a:srgbClr val="FF0000"/>
                          </a:solidFill>
                          <a:latin typeface="Calibri" pitchFamily="34" charset="0"/>
                          <a:cs typeface="Calibri" pitchFamily="34" charset="0"/>
                        </a:rPr>
                        <a:t> size and quality (M)</a:t>
                      </a:r>
                      <a:endParaRPr kumimoji="0" lang="en-GB" sz="12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aseline="0" dirty="0" smtClean="0">
                        <a:solidFill>
                          <a:schemeClr val="tx2">
                            <a:lumMod val="60000"/>
                            <a:lumOff val="40000"/>
                          </a:schemeClr>
                        </a:solidFill>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2">
                              <a:lumMod val="60000"/>
                              <a:lumOff val="40000"/>
                            </a:schemeClr>
                          </a:solidFill>
                          <a:latin typeface="Calibri" pitchFamily="34" charset="0"/>
                          <a:cs typeface="Calibri" pitchFamily="34" charset="0"/>
                        </a:rPr>
                        <a:t>Explain resolution, format and compatibility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9653868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000" b="1" dirty="0"/>
              <a:t>CLIENT </a:t>
            </a:r>
            <a:r>
              <a:rPr lang="en-GB" sz="2000" b="1" dirty="0" smtClean="0"/>
              <a:t>PROPOSAL – </a:t>
            </a:r>
            <a:r>
              <a:rPr lang="en-GB" sz="2000" b="1" dirty="0"/>
              <a:t>prepared by </a:t>
            </a:r>
            <a:r>
              <a:rPr lang="en-GB" sz="2000" b="1" dirty="0" smtClean="0"/>
              <a:t>the “In the News” production company</a:t>
            </a:r>
            <a:endParaRPr lang="en-GB" sz="2000" b="1" dirty="0"/>
          </a:p>
          <a:p>
            <a:r>
              <a:rPr lang="en-GB" sz="2000" b="1" dirty="0"/>
              <a:t>‘In the News’ </a:t>
            </a:r>
            <a:r>
              <a:rPr lang="en-GB" sz="2000" dirty="0"/>
              <a:t>is an opportunity to get involved in the world of media and television. ‘In the News’ experts preview news broadcasts created by young people and arrange for the best to be shown on community television channels.</a:t>
            </a:r>
          </a:p>
          <a:p>
            <a:r>
              <a:rPr lang="en-GB" sz="2000" dirty="0"/>
              <a:t>You must produce a news broadcast for the ‘In the News’ experts to preview. This will be a multimedia broadcast that features a headline story about youth achievement.</a:t>
            </a:r>
          </a:p>
          <a:p>
            <a:r>
              <a:rPr lang="en-GB" sz="2000" dirty="0"/>
              <a:t>You will choose the target audience and a title for your broadcast</a:t>
            </a:r>
            <a:r>
              <a:rPr lang="en-GB" sz="2000" dirty="0" smtClean="0"/>
              <a:t>. Within this broadcast there needs to be a range of media content to make it look and feel more professional . You will be required to produce a videoed weather forecast that will be shown during the news broadcast.</a:t>
            </a:r>
          </a:p>
          <a:p>
            <a:r>
              <a:rPr lang="en-GB" sz="2000" dirty="0" smtClean="0"/>
              <a:t>A range of youth achievements in the area will need to be highlighted, these could include  community support, sport, local educational achievements or anything that requires merit. </a:t>
            </a:r>
            <a:endParaRPr lang="en-GB" sz="2000" dirty="0"/>
          </a:p>
        </p:txBody>
      </p:sp>
      <p:sp>
        <p:nvSpPr>
          <p:cNvPr id="10" name="Round Same Side Corner Rectangle 9">
            <a:hlinkClick r:id="rId3" action="ppaction://hlinkpres?slideindex=1&amp;slidetitle="/>
          </p:cNvPr>
          <p:cNvSpPr/>
          <p:nvPr/>
        </p:nvSpPr>
        <p:spPr>
          <a:xfrm>
            <a:off x="5049005"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2" name="Round Same Side Corner Rectangle 11">
            <a:hlinkClick r:id="rId4"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4" name="Round Same Side Corner Rectangle 13">
            <a:hlinkClick r:id="rId5" action="ppaction://hlinkpres?slideindex=1&amp;slidetitle="/>
          </p:cNvPr>
          <p:cNvSpPr/>
          <p:nvPr/>
        </p:nvSpPr>
        <p:spPr>
          <a:xfrm>
            <a:off x="4268918"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5" name="Round Same Side Corner Rectangle 14">
            <a:hlinkClick r:id="rId6"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6" name="Round Same Side Corner Rectangle 15">
            <a:hlinkClick r:id="rId7" action="ppaction://hlinkpres?slideindex=1&amp;slidetitle="/>
          </p:cNvPr>
          <p:cNvSpPr/>
          <p:nvPr/>
        </p:nvSpPr>
        <p:spPr>
          <a:xfrm>
            <a:off x="348883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20" name="Round Same Side Corner Rectangle 19">
            <a:hlinkClick r:id="rId8" action="ppaction://hlinkpres?slideindex=1&amp;slidetitle="/>
          </p:cNvPr>
          <p:cNvSpPr/>
          <p:nvPr/>
        </p:nvSpPr>
        <p:spPr>
          <a:xfrm>
            <a:off x="584414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1" name="Round Same Side Corner Rectangle 20">
            <a:hlinkClick r:id="rId9" action="ppaction://hlinkpres?slideindex=1&amp;slidetitle="/>
          </p:cNvPr>
          <p:cNvSpPr/>
          <p:nvPr/>
        </p:nvSpPr>
        <p:spPr>
          <a:xfrm>
            <a:off x="6657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2" name="Round Same Side Corner Rectangle 21">
            <a:hlinkClick r:id="rId10" action="ppaction://hlinkpres?slideindex=1&amp;slidetitle="/>
          </p:cNvPr>
          <p:cNvSpPr/>
          <p:nvPr/>
        </p:nvSpPr>
        <p:spPr>
          <a:xfrm>
            <a:off x="7452320"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400" b="1" dirty="0" smtClean="0"/>
              <a:t>Broadcast Overview:</a:t>
            </a:r>
          </a:p>
          <a:p>
            <a:pPr marL="109728" indent="0">
              <a:buNone/>
            </a:pPr>
            <a:r>
              <a:rPr lang="en-GB" sz="2400" dirty="0" smtClean="0"/>
              <a:t>Your </a:t>
            </a:r>
            <a:r>
              <a:rPr lang="en-GB" sz="2400" dirty="0"/>
              <a:t>news broadcast must:</a:t>
            </a:r>
          </a:p>
          <a:p>
            <a:pPr lvl="0"/>
            <a:r>
              <a:rPr lang="en-GB" sz="2400" dirty="0"/>
              <a:t>be between 3 and 4 minutes long</a:t>
            </a:r>
          </a:p>
          <a:p>
            <a:pPr lvl="0"/>
            <a:r>
              <a:rPr lang="en-GB" sz="2400" dirty="0"/>
              <a:t>include:</a:t>
            </a:r>
          </a:p>
          <a:p>
            <a:pPr lvl="1"/>
            <a:r>
              <a:rPr lang="en-GB" sz="2400" b="1" dirty="0">
                <a:solidFill>
                  <a:srgbClr val="FF0000"/>
                </a:solidFill>
              </a:rPr>
              <a:t>opening and closing sequences</a:t>
            </a:r>
          </a:p>
          <a:p>
            <a:pPr lvl="1"/>
            <a:r>
              <a:rPr lang="en-GB" sz="2400" dirty="0"/>
              <a:t>a welcome video clip</a:t>
            </a:r>
          </a:p>
          <a:p>
            <a:pPr lvl="1"/>
            <a:r>
              <a:rPr lang="en-GB" sz="2400" dirty="0"/>
              <a:t>a headline story</a:t>
            </a:r>
          </a:p>
          <a:p>
            <a:pPr lvl="1"/>
            <a:r>
              <a:rPr lang="en-GB" sz="2400" dirty="0"/>
              <a:t>a continuity sequence</a:t>
            </a:r>
          </a:p>
          <a:p>
            <a:pPr lvl="1"/>
            <a:r>
              <a:rPr lang="en-GB" sz="2400" dirty="0"/>
              <a:t>a weather forecast</a:t>
            </a:r>
          </a:p>
          <a:p>
            <a:pPr lvl="0"/>
            <a:r>
              <a:rPr lang="en-GB" sz="2400" dirty="0"/>
              <a:t>play from beginning to end.</a:t>
            </a:r>
          </a:p>
          <a:p>
            <a:r>
              <a:rPr lang="en-GB" sz="2400" dirty="0"/>
              <a:t>You must also produce a preview version that allows experts to navigate to components of the broadcast</a:t>
            </a:r>
            <a:r>
              <a:rPr lang="en-GB" sz="2400" dirty="0" smtClean="0"/>
              <a:t>.</a:t>
            </a:r>
            <a:endParaRPr lang="en-GB" sz="2400" dirty="0"/>
          </a:p>
        </p:txBody>
      </p:sp>
      <p:sp>
        <p:nvSpPr>
          <p:cNvPr id="10" name="Round Same Side Corner Rectangle 9">
            <a:hlinkClick r:id="rId3" action="ppaction://hlinkpres?slideindex=1&amp;slidetitle="/>
          </p:cNvPr>
          <p:cNvSpPr/>
          <p:nvPr/>
        </p:nvSpPr>
        <p:spPr>
          <a:xfrm>
            <a:off x="5049005"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2" name="Round Same Side Corner Rectangle 11">
            <a:hlinkClick r:id="rId4"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4" name="Round Same Side Corner Rectangle 13">
            <a:hlinkClick r:id="rId5" action="ppaction://hlinkpres?slideindex=1&amp;slidetitle="/>
          </p:cNvPr>
          <p:cNvSpPr/>
          <p:nvPr/>
        </p:nvSpPr>
        <p:spPr>
          <a:xfrm>
            <a:off x="4268918"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5" name="Round Same Side Corner Rectangle 14">
            <a:hlinkClick r:id="rId6"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6" name="Round Same Side Corner Rectangle 15">
            <a:hlinkClick r:id="rId7" action="ppaction://hlinkpres?slideindex=1&amp;slidetitle="/>
          </p:cNvPr>
          <p:cNvSpPr/>
          <p:nvPr/>
        </p:nvSpPr>
        <p:spPr>
          <a:xfrm>
            <a:off x="348883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20" name="Round Same Side Corner Rectangle 19">
            <a:hlinkClick r:id="rId8" action="ppaction://hlinkpres?slideindex=1&amp;slidetitle="/>
          </p:cNvPr>
          <p:cNvSpPr/>
          <p:nvPr/>
        </p:nvSpPr>
        <p:spPr>
          <a:xfrm>
            <a:off x="584414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1" name="Round Same Side Corner Rectangle 20">
            <a:hlinkClick r:id="rId9" action="ppaction://hlinkpres?slideindex=1&amp;slidetitle="/>
          </p:cNvPr>
          <p:cNvSpPr/>
          <p:nvPr/>
        </p:nvSpPr>
        <p:spPr>
          <a:xfrm>
            <a:off x="6657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2" name="Round Same Side Corner Rectangle 21">
            <a:hlinkClick r:id="rId10" action="ppaction://hlinkpres?slideindex=1&amp;slidetitle="/>
          </p:cNvPr>
          <p:cNvSpPr/>
          <p:nvPr/>
        </p:nvSpPr>
        <p:spPr>
          <a:xfrm>
            <a:off x="7452320"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extLst>
      <p:ext uri="{BB962C8B-B14F-4D97-AF65-F5344CB8AC3E}">
        <p14:creationId xmlns:p14="http://schemas.microsoft.com/office/powerpoint/2010/main" val="1680019817"/>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4126552665"/>
              </p:ext>
            </p:extLst>
          </p:nvPr>
        </p:nvGraphicFramePr>
        <p:xfrm>
          <a:off x="6372200" y="2060848"/>
          <a:ext cx="2411958" cy="4302106"/>
        </p:xfrm>
        <a:graphic>
          <a:graphicData uri="http://schemas.openxmlformats.org/drawingml/2006/table">
            <a:tbl>
              <a:tblPr firstRow="1" firstCol="1" lastRow="1" lastCol="1" bandRow="1" bandCol="1">
                <a:tableStyleId>{2D5ABB26-0587-4C30-8999-92F81FD0307C}</a:tableStyleId>
              </a:tblPr>
              <a:tblGrid>
                <a:gridCol w="2411958"/>
              </a:tblGrid>
              <a:tr h="415906">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88550">
                <a:tc>
                  <a:txBody>
                    <a:bodyPr/>
                    <a:lstStyle/>
                    <a:p>
                      <a:pPr marL="177800" indent="-177800" algn="l">
                        <a:spcAft>
                          <a:spcPts val="600"/>
                        </a:spcAft>
                        <a:buFontTx/>
                        <a:buBlip>
                          <a:blip r:embed="rId3"/>
                        </a:buBlip>
                      </a:pPr>
                      <a:r>
                        <a:rPr lang="en-GB" sz="1800" baseline="0" dirty="0" smtClean="0">
                          <a:effectLst/>
                          <a:latin typeface="Calibri" pitchFamily="34" charset="0"/>
                          <a:ea typeface="Times New Roman"/>
                          <a:cs typeface="Calibri" pitchFamily="34" charset="0"/>
                        </a:rPr>
                        <a:t>Examples of news programme introductions.</a:t>
                      </a:r>
                      <a:endParaRPr kumimoji="0" lang="en-GB" sz="1600" kern="1200" dirty="0" smtClean="0">
                        <a:solidFill>
                          <a:schemeClr val="tx1"/>
                        </a:solidFill>
                        <a:effectLst/>
                        <a:latin typeface="Calibri" pitchFamily="34" charset="0"/>
                        <a:ea typeface="Times New Roman"/>
                        <a:cs typeface="Calibri" pitchFamily="34" charset="0"/>
                      </a:endParaRPr>
                    </a:p>
                    <a:p>
                      <a:pPr marL="361950" lvl="1" indent="-190500">
                        <a:buFont typeface="Arial" pitchFamily="34" charset="0"/>
                        <a:buChar char="•"/>
                      </a:pPr>
                      <a:r>
                        <a:rPr kumimoji="0" lang="en-GB" sz="1800" kern="1200" dirty="0" smtClean="0">
                          <a:solidFill>
                            <a:schemeClr val="tx1"/>
                          </a:solidFill>
                          <a:effectLst/>
                          <a:latin typeface="Calibri" pitchFamily="34" charset="0"/>
                          <a:ea typeface="Times New Roman"/>
                          <a:cs typeface="Calibri" pitchFamily="34" charset="0"/>
                        </a:rPr>
                        <a:t>Storyboards</a:t>
                      </a:r>
                    </a:p>
                    <a:p>
                      <a:pPr marL="361950" lvl="1" indent="-190500">
                        <a:buFont typeface="Arial" pitchFamily="34" charset="0"/>
                        <a:buChar char="•"/>
                      </a:pPr>
                      <a:r>
                        <a:rPr kumimoji="0" lang="en-GB" sz="1800" kern="1200" dirty="0" smtClean="0">
                          <a:solidFill>
                            <a:schemeClr val="tx1"/>
                          </a:solidFill>
                          <a:effectLst/>
                          <a:latin typeface="Calibri" pitchFamily="34" charset="0"/>
                          <a:ea typeface="Times New Roman"/>
                          <a:cs typeface="Calibri" pitchFamily="34" charset="0"/>
                        </a:rPr>
                        <a:t>Text</a:t>
                      </a:r>
                    </a:p>
                    <a:p>
                      <a:pPr marL="361950" lvl="1" indent="-190500">
                        <a:buFont typeface="Arial" pitchFamily="34" charset="0"/>
                        <a:buChar char="•"/>
                      </a:pPr>
                      <a:r>
                        <a:rPr kumimoji="0" lang="en-GB" sz="1800" kern="1200" dirty="0" smtClean="0">
                          <a:solidFill>
                            <a:schemeClr val="tx1"/>
                          </a:solidFill>
                          <a:effectLst/>
                          <a:latin typeface="Calibri" pitchFamily="34" charset="0"/>
                          <a:ea typeface="Times New Roman"/>
                          <a:cs typeface="Calibri" pitchFamily="34" charset="0"/>
                        </a:rPr>
                        <a:t>Graphics</a:t>
                      </a:r>
                    </a:p>
                    <a:p>
                      <a:pPr marL="361950" lvl="1" indent="-190500">
                        <a:buFont typeface="Arial" pitchFamily="34" charset="0"/>
                        <a:buChar char="•"/>
                      </a:pPr>
                      <a:r>
                        <a:rPr kumimoji="0" lang="en-GB" sz="1800" kern="1200" dirty="0" smtClean="0">
                          <a:solidFill>
                            <a:schemeClr val="tx1"/>
                          </a:solidFill>
                          <a:effectLst/>
                          <a:latin typeface="Calibri" pitchFamily="34" charset="0"/>
                          <a:ea typeface="Times New Roman"/>
                          <a:cs typeface="Calibri" pitchFamily="34" charset="0"/>
                        </a:rPr>
                        <a:t>Logo</a:t>
                      </a:r>
                    </a:p>
                    <a:p>
                      <a:pPr marL="361950" lvl="1" indent="-190500">
                        <a:buFont typeface="Arial" pitchFamily="34" charset="0"/>
                        <a:buChar char="•"/>
                      </a:pPr>
                      <a:r>
                        <a:rPr kumimoji="0" lang="en-GB" sz="1800" kern="1200" dirty="0" smtClean="0">
                          <a:solidFill>
                            <a:srgbClr val="FF0000"/>
                          </a:solidFill>
                          <a:effectLst/>
                          <a:latin typeface="Calibri" pitchFamily="34" charset="0"/>
                          <a:ea typeface="Times New Roman"/>
                          <a:cs typeface="Calibri" pitchFamily="34" charset="0"/>
                        </a:rPr>
                        <a:t>Suitable Logo</a:t>
                      </a:r>
                    </a:p>
                    <a:p>
                      <a:pPr marL="361950" lvl="1" indent="-190500">
                        <a:buFont typeface="Arial" pitchFamily="34" charset="0"/>
                        <a:buChar char="•"/>
                      </a:pPr>
                      <a:r>
                        <a:rPr kumimoji="0" lang="en-GB" sz="1800" kern="1200" dirty="0" smtClean="0">
                          <a:solidFill>
                            <a:srgbClr val="FF0000"/>
                          </a:solidFill>
                          <a:effectLst/>
                          <a:latin typeface="Calibri" pitchFamily="34" charset="0"/>
                          <a:ea typeface="Times New Roman"/>
                          <a:cs typeface="Calibri" pitchFamily="34" charset="0"/>
                        </a:rPr>
                        <a:t>Animated titles</a:t>
                      </a:r>
                    </a:p>
                    <a:p>
                      <a:pPr marL="361950" lvl="1" indent="-190500">
                        <a:buFont typeface="Arial" pitchFamily="34" charset="0"/>
                        <a:buChar char="•"/>
                      </a:pPr>
                      <a:r>
                        <a:rPr lang="en-GB" sz="1800" baseline="0" dirty="0" smtClean="0">
                          <a:solidFill>
                            <a:schemeClr val="tx2">
                              <a:lumMod val="60000"/>
                              <a:lumOff val="40000"/>
                            </a:schemeClr>
                          </a:solidFill>
                          <a:effectLst/>
                          <a:latin typeface="Calibri" pitchFamily="34" charset="0"/>
                          <a:ea typeface="Times New Roman"/>
                          <a:cs typeface="Calibri" pitchFamily="34" charset="0"/>
                        </a:rPr>
                        <a:t>Animated titles</a:t>
                      </a:r>
                    </a:p>
                    <a:p>
                      <a:pPr marL="361950" lvl="1" indent="-190500">
                        <a:buFont typeface="Arial" pitchFamily="34" charset="0"/>
                        <a:buChar char="•"/>
                      </a:pPr>
                      <a:r>
                        <a:rPr lang="en-GB" sz="1800" baseline="0" dirty="0" smtClean="0">
                          <a:solidFill>
                            <a:schemeClr val="tx2">
                              <a:lumMod val="60000"/>
                              <a:lumOff val="40000"/>
                            </a:schemeClr>
                          </a:solidFill>
                          <a:effectLst/>
                          <a:latin typeface="Calibri" pitchFamily="34" charset="0"/>
                          <a:ea typeface="Times New Roman"/>
                          <a:cs typeface="Calibri" pitchFamily="34" charset="0"/>
                        </a:rPr>
                        <a:t>Music accompaniment</a:t>
                      </a:r>
                    </a:p>
                    <a:p>
                      <a:pPr marL="361950" lvl="1" indent="-190500">
                        <a:buFont typeface="Arial" pitchFamily="34" charset="0"/>
                        <a:buChar char="•"/>
                      </a:pPr>
                      <a:r>
                        <a:rPr lang="en-GB" sz="1800" baseline="0" dirty="0" smtClean="0">
                          <a:solidFill>
                            <a:schemeClr val="tx2">
                              <a:lumMod val="60000"/>
                              <a:lumOff val="40000"/>
                            </a:schemeClr>
                          </a:solidFill>
                          <a:effectLst/>
                          <a:latin typeface="Calibri" pitchFamily="34" charset="0"/>
                          <a:ea typeface="Times New Roman"/>
                          <a:cs typeface="Calibri" pitchFamily="34" charset="0"/>
                        </a:rPr>
                        <a:t>Suitable logo design</a:t>
                      </a:r>
                    </a:p>
                    <a:p>
                      <a:pPr marL="177800" indent="-177800" algn="l">
                        <a:spcAft>
                          <a:spcPts val="0"/>
                        </a:spcAft>
                        <a:buFontTx/>
                        <a:buBlip>
                          <a:blip r:embed="rId3"/>
                        </a:buBlip>
                      </a:pPr>
                      <a:endParaRPr lang="en-GB" sz="1600" dirty="0">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4007" y="2159521"/>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smtClean="0">
                <a:latin typeface="Calibri" pitchFamily="34" charset="0"/>
                <a:ea typeface="Calibri" pitchFamily="34" charset="0"/>
                <a:cs typeface="Calibri" pitchFamily="34" charset="0"/>
              </a:rPr>
              <a:t>LO2:</a:t>
            </a:r>
            <a:r>
              <a:rPr lang="en-US" sz="1600" dirty="0" smtClean="0">
                <a:latin typeface="Calibri" pitchFamily="34" charset="0"/>
                <a:ea typeface="Calibri" pitchFamily="34" charset="0"/>
                <a:cs typeface="Calibri" pitchFamily="34" charset="0"/>
              </a:rPr>
              <a:t> </a:t>
            </a:r>
            <a:r>
              <a:rPr lang="en-GB" sz="1600" dirty="0" smtClean="0">
                <a:latin typeface="Calibri" pitchFamily="34" charset="0"/>
              </a:rPr>
              <a:t>Be able to </a:t>
            </a:r>
            <a:r>
              <a:rPr lang="en-GB" sz="1600" dirty="0" smtClean="0"/>
              <a:t>prepare an animated Opening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646331"/>
          </a:xfrm>
          <a:prstGeom prst="rect">
            <a:avLst/>
          </a:prstGeom>
        </p:spPr>
        <p:txBody>
          <a:bodyPr wrap="square">
            <a:spAutoFit/>
          </a:bodyPr>
          <a:lstStyle/>
          <a:p>
            <a:pPr lvl="0" fontAlgn="auto">
              <a:spcBef>
                <a:spcPts val="0"/>
              </a:spcBef>
              <a:spcAft>
                <a:spcPts val="0"/>
              </a:spcAft>
              <a:defRPr/>
            </a:pPr>
            <a:r>
              <a:rPr lang="en-GB" dirty="0" smtClean="0">
                <a:latin typeface="Calibri" pitchFamily="34" charset="0"/>
                <a:cs typeface="Calibri" pitchFamily="34" charset="0"/>
              </a:rPr>
              <a:t>You need to complete the following tasks in order to effectively create a working proposal for your client..</a:t>
            </a:r>
          </a:p>
        </p:txBody>
      </p:sp>
      <p:graphicFrame>
        <p:nvGraphicFramePr>
          <p:cNvPr id="50" name="Table 49"/>
          <p:cNvGraphicFramePr>
            <a:graphicFrameLocks noGrp="1"/>
          </p:cNvGraphicFramePr>
          <p:nvPr>
            <p:extLst>
              <p:ext uri="{D42A27DB-BD31-4B8C-83A1-F6EECF244321}">
                <p14:modId xmlns:p14="http://schemas.microsoft.com/office/powerpoint/2010/main" val="594114167"/>
              </p:ext>
            </p:extLst>
          </p:nvPr>
        </p:nvGraphicFramePr>
        <p:xfrm>
          <a:off x="323528" y="2243207"/>
          <a:ext cx="5904656" cy="4206240"/>
        </p:xfrm>
        <a:graphic>
          <a:graphicData uri="http://schemas.openxmlformats.org/drawingml/2006/table">
            <a:tbl>
              <a:tblPr firstRow="1" bandRow="1">
                <a:tableStyleId>{2D5ABB26-0587-4C30-8999-92F81FD0307C}</a:tableStyleId>
              </a:tblPr>
              <a:tblGrid>
                <a:gridCol w="281174"/>
                <a:gridCol w="5623482"/>
              </a:tblGrid>
              <a:tr h="332958">
                <a:tc>
                  <a:txBody>
                    <a:bodyPr/>
                    <a:lstStyle/>
                    <a:p>
                      <a:pPr marL="0" indent="0" algn="ctr" rtl="0" eaLnBrk="1" latinLnBrk="0" hangingPunct="1"/>
                      <a:endParaRPr kumimoji="0" lang="en-GB" sz="1100" b="0" kern="1200" dirty="0" smtClean="0">
                        <a:solidFill>
                          <a:schemeClr val="bg1"/>
                        </a:solidFill>
                        <a:latin typeface="Calibri" pitchFamily="34" charset="0"/>
                        <a:ea typeface="+mn-ea"/>
                        <a:cs typeface="Calibri" pitchFamily="34" charset="0"/>
                      </a:endParaRPr>
                    </a:p>
                  </a:txBody>
                  <a:tcPr anchor="ctr">
                    <a:noFill/>
                  </a:tcPr>
                </a:tc>
                <a:tc rowSpan="2">
                  <a:txBody>
                    <a:bodyPr/>
                    <a:lstStyle/>
                    <a:p>
                      <a:r>
                        <a:rPr kumimoji="0" lang="en-GB" sz="1800" b="1" kern="1200" baseline="0" dirty="0" smtClean="0">
                          <a:solidFill>
                            <a:schemeClr val="tx1"/>
                          </a:solidFill>
                          <a:effectLst/>
                          <a:latin typeface="Calibri" pitchFamily="34" charset="0"/>
                          <a:ea typeface="+mn-ea"/>
                          <a:cs typeface="Calibri" pitchFamily="34" charset="0"/>
                        </a:rPr>
                        <a:t>To achieve a pass grade:</a:t>
                      </a:r>
                    </a:p>
                    <a:p>
                      <a:pPr lvl="0"/>
                      <a:r>
                        <a:rPr kumimoji="0" lang="en-GB" sz="1800" kern="1200" baseline="0" dirty="0" smtClean="0">
                          <a:solidFill>
                            <a:schemeClr val="tx1"/>
                          </a:solidFill>
                          <a:effectLst/>
                          <a:latin typeface="Calibri" pitchFamily="34" charset="0"/>
                          <a:ea typeface="+mn-ea"/>
                          <a:cs typeface="Calibri" pitchFamily="34" charset="0"/>
                        </a:rPr>
                        <a:t>Candidates will produce a basic opening sequence for their video that includes the title of the broadcast, a logo design and motion, text and music introduction.</a:t>
                      </a:r>
                    </a:p>
                    <a:p>
                      <a:r>
                        <a:rPr kumimoji="0" lang="en-GB" sz="1800" b="1" kern="1200" baseline="0" dirty="0" smtClean="0">
                          <a:solidFill>
                            <a:srgbClr val="FF0000"/>
                          </a:solidFill>
                          <a:effectLst/>
                          <a:latin typeface="Calibri" pitchFamily="34" charset="0"/>
                          <a:ea typeface="+mn-ea"/>
                          <a:cs typeface="Calibri" pitchFamily="34" charset="0"/>
                        </a:rPr>
                        <a:t>To achieve a merit grade:</a:t>
                      </a:r>
                    </a:p>
                    <a:p>
                      <a:pPr lvl="0"/>
                      <a:r>
                        <a:rPr kumimoji="0" lang="en-GB" sz="1800" kern="1200" baseline="0" dirty="0" smtClean="0">
                          <a:solidFill>
                            <a:srgbClr val="FF0000"/>
                          </a:solidFill>
                          <a:effectLst/>
                          <a:latin typeface="Calibri" pitchFamily="34" charset="0"/>
                          <a:ea typeface="+mn-ea"/>
                          <a:cs typeface="Calibri" pitchFamily="34" charset="0"/>
                        </a:rPr>
                        <a:t>Candidates will produce a good quality opening sequence for their video that includes the animated titles of the broadcast, a logo design suitable for the company and motion, text and music introduction.</a:t>
                      </a:r>
                    </a:p>
                    <a:p>
                      <a:r>
                        <a:rPr kumimoji="0" lang="en-GB" sz="1800" b="1" kern="1200" baseline="0" dirty="0" smtClean="0">
                          <a:solidFill>
                            <a:schemeClr val="tx2">
                              <a:lumMod val="60000"/>
                              <a:lumOff val="40000"/>
                            </a:schemeClr>
                          </a:solidFill>
                          <a:effectLst/>
                          <a:latin typeface="Calibri" pitchFamily="34" charset="0"/>
                          <a:ea typeface="+mn-ea"/>
                          <a:cs typeface="Calibri" pitchFamily="34" charset="0"/>
                        </a:rPr>
                        <a:t>To achieve a distinction grade:</a:t>
                      </a:r>
                    </a:p>
                    <a:p>
                      <a:pPr lvl="0"/>
                      <a:r>
                        <a:rPr kumimoji="0" lang="en-GB" sz="1800" kern="1200" baseline="0" dirty="0" smtClean="0">
                          <a:solidFill>
                            <a:schemeClr val="tx2">
                              <a:lumMod val="60000"/>
                              <a:lumOff val="40000"/>
                            </a:schemeClr>
                          </a:solidFill>
                          <a:effectLst/>
                          <a:latin typeface="Calibri" pitchFamily="34" charset="0"/>
                          <a:ea typeface="+mn-ea"/>
                          <a:cs typeface="Calibri" pitchFamily="34" charset="0"/>
                        </a:rPr>
                        <a:t>Candidates will produce a professional quality opening sequence for their video that includes appropriately animated titles of the broadcast, a logo design suitable for the company and motion graphics, animated text and appropriate music introduction.</a:t>
                      </a:r>
                    </a:p>
                  </a:txBody>
                  <a:tcPr/>
                </a:tc>
              </a:tr>
              <a:tr h="3735170">
                <a:tc>
                  <a:txBody>
                    <a:bodyPr/>
                    <a:lstStyle/>
                    <a:p>
                      <a:pPr marL="0" indent="0" algn="ctr" rtl="0" eaLnBrk="1" latinLnBrk="0" hangingPunct="1"/>
                      <a:r>
                        <a:rPr kumimoji="0" lang="en-GB" sz="1100" b="0" kern="1200" dirty="0" smtClean="0">
                          <a:solidFill>
                            <a:schemeClr val="bg1"/>
                          </a:solidFill>
                          <a:latin typeface="Calibri" pitchFamily="34" charset="0"/>
                          <a:ea typeface="+mn-ea"/>
                          <a:cs typeface="Calibri" pitchFamily="34" charset="0"/>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2636912"/>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3429000"/>
            <a:ext cx="139732" cy="139732"/>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4801436"/>
            <a:ext cx="139732" cy="139732"/>
          </a:xfrm>
          <a:prstGeom prst="rect">
            <a:avLst/>
          </a:prstGeom>
        </p:spPr>
      </p:pic>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1</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758555281"/>
              </p:ext>
            </p:extLst>
          </p:nvPr>
        </p:nvGraphicFramePr>
        <p:xfrm>
          <a:off x="6660232" y="2060848"/>
          <a:ext cx="2160240" cy="4112223"/>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marL="285750" lvl="0" indent="-285750">
                        <a:spcAft>
                          <a:spcPts val="600"/>
                        </a:spcAft>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Consider what makes a good logo for a company</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how to make a logo stand out and interesting.</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The age and range of your target audience.</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Where the final logo will appear.</a:t>
                      </a:r>
                      <a:endParaRPr lang="en-GB" sz="1800" baseline="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LO2:</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prepare an animated Opening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2572384486"/>
              </p:ext>
            </p:extLst>
          </p:nvPr>
        </p:nvGraphicFramePr>
        <p:xfrm>
          <a:off x="395536" y="2348880"/>
          <a:ext cx="6120680" cy="4145280"/>
        </p:xfrm>
        <a:graphic>
          <a:graphicData uri="http://schemas.openxmlformats.org/drawingml/2006/table">
            <a:tbl>
              <a:tblPr firstRow="1" bandRow="1">
                <a:tableStyleId>{2D5ABB26-0587-4C30-8999-92F81FD0307C}</a:tableStyleId>
              </a:tblPr>
              <a:tblGrid>
                <a:gridCol w="295059"/>
                <a:gridCol w="5825621"/>
              </a:tblGrid>
              <a:tr h="136815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latin typeface="Calibri" pitchFamily="34" charset="0"/>
                          <a:cs typeface="Calibri" pitchFamily="34" charset="0"/>
                        </a:rPr>
                        <a:t>‘In the News’ </a:t>
                      </a:r>
                      <a:r>
                        <a:rPr kumimoji="0" lang="en-GB" sz="2000" kern="1200" dirty="0" smtClean="0">
                          <a:solidFill>
                            <a:schemeClr val="tx1"/>
                          </a:solidFill>
                          <a:latin typeface="Calibri" pitchFamily="34" charset="0"/>
                          <a:ea typeface="+mn-ea"/>
                          <a:cs typeface="Calibri" pitchFamily="34" charset="0"/>
                        </a:rPr>
                        <a:t> </a:t>
                      </a:r>
                      <a:r>
                        <a:rPr kumimoji="0" lang="en-GB" sz="2000" kern="1200" dirty="0" smtClean="0">
                          <a:solidFill>
                            <a:schemeClr val="tx1"/>
                          </a:solidFill>
                          <a:effectLst/>
                          <a:latin typeface="Calibri" pitchFamily="34" charset="0"/>
                          <a:ea typeface="+mn-ea"/>
                          <a:cs typeface="Calibri" pitchFamily="34" charset="0"/>
                        </a:rPr>
                        <a:t>would like you to design a logo for them that includes their name</a:t>
                      </a:r>
                      <a:r>
                        <a:rPr kumimoji="0" lang="en-GB" sz="2000" kern="1200" baseline="0" dirty="0" smtClean="0">
                          <a:solidFill>
                            <a:schemeClr val="tx1"/>
                          </a:solidFill>
                          <a:effectLst/>
                          <a:latin typeface="Calibri" pitchFamily="34" charset="0"/>
                          <a:ea typeface="+mn-ea"/>
                          <a:cs typeface="Calibri" pitchFamily="34" charset="0"/>
                        </a:rPr>
                        <a:t> and what they do. The logo should capable of being animated therefor it will need to be of a good quality size and appropriate file format. Use the template provided </a:t>
                      </a:r>
                      <a:r>
                        <a:rPr kumimoji="0" lang="en-GB" sz="2000" kern="1200" baseline="0" dirty="0" smtClean="0">
                          <a:solidFill>
                            <a:schemeClr val="tx1"/>
                          </a:solidFill>
                          <a:effectLst/>
                          <a:latin typeface="Calibri" pitchFamily="34" charset="0"/>
                          <a:ea typeface="+mn-ea"/>
                          <a:cs typeface="Calibri" pitchFamily="34" charset="0"/>
                          <a:hlinkClick r:id="rId5" action="ppaction://hlinkfile"/>
                        </a:rPr>
                        <a:t>here</a:t>
                      </a:r>
                      <a:r>
                        <a:rPr kumimoji="0" lang="en-GB" sz="2000" kern="1200" baseline="0" dirty="0" smtClean="0">
                          <a:solidFill>
                            <a:schemeClr val="tx1"/>
                          </a:solidFill>
                          <a:effectLst/>
                          <a:latin typeface="Calibri" pitchFamily="34" charset="0"/>
                          <a:ea typeface="+mn-ea"/>
                          <a:cs typeface="Calibri" pitchFamily="34" charset="0"/>
                        </a:rPr>
                        <a:t>.</a:t>
                      </a:r>
                      <a:endParaRPr kumimoji="0" lang="en-GB" sz="20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14210">
                <a:tc>
                  <a:txBody>
                    <a:bodyPr/>
                    <a:lstStyle/>
                    <a:p>
                      <a:pPr marL="0" indent="0" algn="ctr" rtl="0" eaLnBrk="1" latinLnBrk="0" hangingPunct="1"/>
                      <a:r>
                        <a:rPr kumimoji="0" lang="en-GB" sz="2000" b="0" kern="1200" dirty="0" smtClean="0">
                          <a:solidFill>
                            <a:schemeClr val="bg1"/>
                          </a:solidFill>
                          <a:latin typeface="Calibri" pitchFamily="34" charset="0"/>
                          <a:ea typeface="+mn-ea"/>
                          <a:cs typeface="Calibri" pitchFamily="34" charset="0"/>
                        </a:rPr>
                        <a:t>1</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 - </a:t>
                      </a:r>
                      <a:r>
                        <a:rPr kumimoji="0" lang="en-GB" sz="2000" kern="1200" dirty="0" smtClean="0">
                          <a:solidFill>
                            <a:schemeClr val="tx1"/>
                          </a:solidFill>
                          <a:effectLst/>
                          <a:latin typeface="Calibri" pitchFamily="34" charset="0"/>
                          <a:ea typeface="+mn-ea"/>
                          <a:cs typeface="Calibri" pitchFamily="34" charset="0"/>
                        </a:rPr>
                        <a:t>Create a series of annotated sketches for your logo and agree with your test buddy on the final design decision.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GB" sz="2000" kern="1200" dirty="0" smtClean="0">
                        <a:solidFill>
                          <a:schemeClr val="tx1"/>
                        </a:solidFill>
                        <a:effectLst/>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2000" kern="1200" dirty="0" smtClean="0">
                          <a:solidFill>
                            <a:schemeClr val="tx1"/>
                          </a:solidFill>
                          <a:effectLst/>
                          <a:latin typeface="Calibri" pitchFamily="34" charset="0"/>
                          <a:ea typeface="+mn-ea"/>
                          <a:cs typeface="Calibri" pitchFamily="34" charset="0"/>
                        </a:rPr>
                        <a:t>Products you create should be well designed, include the company by-line and be capable of being used in multiple conditions.</a:t>
                      </a:r>
                    </a:p>
                    <a:p>
                      <a:pPr marL="0" indent="0">
                        <a:buFont typeface="Arial" pitchFamily="34" charset="0"/>
                        <a:buNone/>
                      </a:pPr>
                      <a:endParaRPr lang="en-GB" sz="2000" kern="1200" baseline="0" dirty="0" smtClean="0">
                        <a:solidFill>
                          <a:schemeClr val="tx1"/>
                        </a:solidFill>
                        <a:latin typeface="Calibri" pitchFamily="34" charset="0"/>
                        <a:ea typeface="+mn-ea"/>
                        <a:cs typeface="Calibri" pitchFamily="34" charset="0"/>
                      </a:endParaRPr>
                    </a:p>
                  </a:txBody>
                  <a:tcPr/>
                </a:tc>
              </a:tr>
              <a:tr h="345152">
                <a:tc>
                  <a:txBody>
                    <a:bodyPr/>
                    <a:lstStyle/>
                    <a:p>
                      <a:pPr marL="0" indent="0" algn="ctr" rtl="0" eaLnBrk="1" latinLnBrk="0" hangingPunct="1"/>
                      <a:endParaRPr kumimoji="0" lang="en-GB" sz="20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bl>
          </a:graphicData>
        </a:graphic>
      </p:graphicFrame>
      <p:pic>
        <p:nvPicPr>
          <p:cNvPr id="11" name="Picture 10" descr="Product"/>
          <p:cNvPicPr/>
          <p:nvPr/>
        </p:nvPicPr>
        <p:blipFill>
          <a:blip r:embed="rId6">
            <a:extLst>
              <a:ext uri="{28A0092B-C50C-407E-A947-70E740481C1C}">
                <a14:useLocalDpi xmlns:a14="http://schemas.microsoft.com/office/drawing/2010/main" val="0"/>
              </a:ext>
            </a:extLst>
          </a:blip>
          <a:srcRect/>
          <a:stretch>
            <a:fillRect/>
          </a:stretch>
        </p:blipFill>
        <p:spPr bwMode="auto">
          <a:xfrm>
            <a:off x="2915816" y="5589240"/>
            <a:ext cx="360040"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1</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977481795"/>
              </p:ext>
            </p:extLst>
          </p:nvPr>
        </p:nvGraphicFramePr>
        <p:xfrm>
          <a:off x="6660232" y="2060848"/>
          <a:ext cx="2160240" cy="4112223"/>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marL="285750" lvl="0" indent="-285750">
                        <a:spcAft>
                          <a:spcPts val="600"/>
                        </a:spcAft>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Consider what makes a good logo for a company</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how to make a logo stand out and interesting.</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The age and range of your target audience.</a:t>
                      </a:r>
                    </a:p>
                    <a:p>
                      <a:pPr marL="285750" lvl="0" indent="-2857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Where the final logo will appear.</a:t>
                      </a:r>
                      <a:endParaRPr lang="en-GB" sz="1800" baseline="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LO2:</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prepare an animated Opening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sp>
        <p:nvSpPr>
          <p:cNvPr id="2" name="AutoShape 2" descr="data:image/jpeg;base64,/9j/4AAQSkZJRgABAQAAAQABAAD/2wCEAAkGBxQTEhUUEhQVFBQWFRwaFhgYGBcYHRweIhYZGBYYGhgaHSggGh0lGxweITEkJSksLzAuGiAzODMsNygtLiwBCgoKBQUFDgUFDisZExkrKysrKysrKysrKysrKysrKysrKysrKysrKysrKysrKysrKysrKysrKysrKysrKysrK//AABEIALwBDAMBIgACEQEDEQH/xAAcAAEAAgIDAQAAAAAAAAAAAAAABwgFBgIDBAH/xABMEAACAQMBAwgDCgwDCAMAAAABAgMABBEFBhIhBxMxQVFhcYEUInIIIzI1UoKRobKzFjM0QlRic3SSk6KxQ9HSFSRTg5TBwtMXY2T/xAAUAQEAAAAAAAAAAAAAAAAAAAAA/8QAFBEBAAAAAAAAAAAAAAAAAAAAAP/aAAwDAQACEQMRAD8AnGlKUClKUClKUClKUClKUClKUClKUClKUClKUClKUClKUClKUClKUClKUClKUClKUClKUClKUClKUCldV1cpGjPIyoiglmYgAAdJJPACoZ2z5c1Rmi06MPjhz8gO74onAnxbHgaCa6VUDVdvdRuDmW8m8Ebm1/hjwKxaa7cg5FxOD2iVx/3oLp0qqGhcqWp2xGLlplH5k3vgPzj648mFTRsFyuW18whmHo1weAVmyjnsR+GD+qe3gTQSPSlKBSlart3t1baZHvSnflYe9wqRvN3n5K958snhQbVSo72Vs73U4xdahK8MEgzDawM0XqfmvLKpEjZHEAMB18M4GynY2zxhYih+UkkqP484rBvroM/Sox2u1PUtHXn429PssgMJvxsWTge+qBvKTw3mBPQD21htleVufUdQtrUQpBDIXEmGZ3OInYAPhd3iAeAzw6aCZ6VhPwXh/wCJd/8AWXf/ALagDlK2lvbTUri3t7u5SKMpuLz0jYzEjH1mYk8Sek0FmqVWPk52nvbrUraCe8uXikZg689IucRsR6ysCOIHQan59lo/zZrxT2i7uD9pyKDPUqMNtk1TTIjdWl411BHxlhuEjdlGfhB0VWYDr4ggcePU2E5Y7e8dYblRbTsQFOcxueoBjxQnqB+nPCgk+lKxG1O0MNhbPcTnCL0AfCZj8FFHWT9XEngKDL0rStnLKfUIkur9nRJQHitYneNEQ8UMjKQ8rkcSCd3j8GsrcbG2jDCRtC3U8MkkTjv3kYZ88ig2ClQptptNrGisFMkd5bSE8zNNH6y//W5jK+sBxyc56eogZXkK2huL03st1K0j78WM8FUYfgqjgo8KCVqUpQKUpQKUpQK+M2Bk8AOmvtRxy67SG108xIcSXRMY7QmMynzGF+fQRVyucojX8zQQMRZxtgY/xWH+I36ufgjz6Twjitg2N2RuNSm5q3XgMGSRvgRjtY9p6gOJweoEiebDY3TNDtmup1EskY4yyAMxbqWJDwUk9GOPaeGaCAtK2QvrgAwWk7qehgjBT884X66yj8l+qgZ9Ck8mjJ+gNmshtdytX127CKRrWD81IjhsfrSD1ifDA7q1WHae8Vt5bu5DZzkTSfX63Gg6NU0W4tzi4glh7OcRlz4EjB8q8FTFsHywOWFtqu7NC/q86yrlc/8AEXGHTvxkdea2XbnkYt7hTNp+7BL083n3p+HV/wAMnqI9XuHTQcORLlEa5HoV2+9Oo95kbpkUDijHrdRxz0kA54jJl+qXLz9jdAkNDcQSA4PAqwORntB+gg9hq4Oz+qLdW0NwnwZY1fHZkcV8jkeVBjtutqY9OtHuH9ZvgxJnG+5B3V8OGT3A1WnQVl1fVoRcMXaeYGQ/qL6zqo6gEUgCth5e9ozcX/o6n3q1G7jqLsA0h8uC/NPbXP3PNpv6mz44R27nzLIg+omgsiigAADAAwB2dgrlSlB03tqksbxyKHR1Ksp4ggjBB8qrrshs61htNFbHJVXkMZP5yGCQofHHA94NWQrR9qtDzq+l3ijiHlhkOOowSvHk9gIcfOFBvFVR5Zfjm79qP7iOrXVVHll+Obv2o/uI6DhyP/HFn7bfdPVsaqdyP/HFn7bfdPVsaDyavaCaCWJhlZInQjuZSD/eqT1dnVLgRwyyE4CRsxPYApJP1VSagtVyNbRPe6bG0hLSQsYXY9J3QChPadxlyesg1FXL9tCZr9bUMRFbAbwGfhuAzN34QqB2et21InIDpbw6XvuCOfmaRQRj1cKinz3CR3EVA/KHKzapfFun0qUeQkKr/SBQW/hUBQF6AABjsxwrnUSck3KjDNDHa3kixTxgIjucLKBwX1j0P1EHp4EcTgS0DQYfa7QI760ltpOh19U/JYcUceB+rI66jb3Otq0SX8bjddJ1Rh2FQ4YeRqYq1rZ3TBBfagR0TPDKB3mMq30shPnQbLSlKBSlKBSlKBUFct1jLfatZWMIyxhyOxd6Rt9z3BY8nwqdahblM2gbTtetbsjMTWojkHWU52Tfx3jKsPDHXQShsns5DYWyW8Awq8WY/CdvznY9p+oYA4CoW90brTNdQ2gPqRR84w7XYkDPgo4e0anuyu0ljSSJg6OoZWHEEEZBFV290Rp7JqKSkepLAuD3qSrDyBU+dBFlKUoFWh5DNba50tA5Ja3cw5PWAFZPoVgvzaq9VlPc9ae0emNIwwJp2ZfZCrHn+JWoPVyw7BLf25nhUelwrlSOmRRxMZ7T1r38OuuHIPf72kKD0Qyyr5Z5z/zrY+UDayPTbR5mwZD6sKfKcjh80dJ7h3itR5F0c6NPI3FppZ3z2ncCk8P1lNBXrVr4zzyzN0yyM58WYt/3qW/c1Rf7xdt2RIPpcn/xqGamv3NH4y99iL+8lBPFKUoFcHjBxkA4OR3HoyPprnXwmg+1VHll+Obv2o/uI6tdVUeWX45u/aj+4joPLyV3Sxarau+9uq7Z3VZz+LccFQFj5CrNna62/wD0f9Jd/wDqqtfI/wDHFn7bfdPVsaCHeU/lJjlhawsgzTXA3HaRTAqqeDDM27xYcOOBgnjWL2F5EiWSbUHQpwIhibe3vbkHDHcuc9oqWtrtl4NQt2hnQHI9R8DeRuplPSMHq6D0Gqw6RtLfaTcPHFKVMUjI8TZaNirENlD3jpGD30Ft4ogqhVAVVACgDAAAwAB1ACq2cvGzL29+bkKeZucMGxwEgUB1J7TjeHbk9hqbeT7bSLU7fnUG5IhCzR5yVbqwetT1HuI6RWa1fS4buFoZ0WWJxxB+ogjiCOojiKCldbJs7t3f2WBb3DhB/ht66Y7ArZC+WK37a7kMmjLPp8gmTpEUhCuO4P8ABfz3fOos1bRri2bcuIZIW7HUrnwJ4Ed4oJm2Z5egSEv4N3tlhyR4mNuOPBj4VL+jatBdRia3kWWNvzl/sR0gjsPGqV1tXJ1tjJpt0sgYmFiFnTJwy54tj5S9IPl0E0FuaVxjYEAg5BGQf7VyoFKUoFKUoFRH7orQjLaRXSDJt3Kv7D4GfJwo+dUuV5tSsUnikhlXejkQq47QRg0FauSzlMfTm5mfektGOcDi0RPSydoPWvmMHOZl2u0W112wHMTIxHrwSrx3WxxVx0gEcCDxHA44VXjbzZKXTbpoZASh4wyY4OnUfaHQR1HuIJxmi63cWknOW0zwv1lDjPcw6GHcQaDntBoFxZSmK5iaNx0ZHBh2o3Qw7xWMqS4eWW6dObvLe1vE6xJHgnvIHq/01wTlIs1O8miWQfpBOGAPaF3OFBieT/k9uNSkUhWjtgffJiOGOtUz8JvDgOvvsDtHtXY6NbJGxAKIFhgQguQBgcPzRw4sfrNQdrPLFqMy7kbR2qdGIUwcdm8xJHiuK0G4nZ2LuzOzHLMxLEntJPE0Gc2w2puNTuedm9mKNclUBPBVHWT1npJ8hVpdh9E9DsLe2I4pGN/2my8n9TGoU5C9hTcTLfTr7xC3vQI/GSDoIz0qh45+UAOo1YmgpltZpBtLy4tyMc1Kyr7OcofNSD51J/uapsXF2nbEh+hyP/Ksl7oHY0uF1CFclQEuAPk/mSHw+Ce7d6ga0/kE1ERaqqk4E0Txjx4SD7GPOgs5SlKBWtbU6qI7nT4ARvT3JyP1EhdmP8ZStlqB22oF9tRbc229DAzRRkdBxHIXceLZ49YVaCeKqjyy/HN37Uf3EdWuqqPLL8c3ftR/cR0HDkf+OLP22+6erY1U7kf+OLP22+6erY0CqmcrsIXWLwD/AIgbzaNGP1mrZ1UjlXuRJq94w4gS7v8ACqofrWg2X3PN4y6k0YPqyQNvDvUqyny4jzNTRycasJ7Rhkb0M80LDs3ZW3P6CtRX7nHQmaee8YEIic0h6izEM2PZUD+OuPJTtWLbV7q2lbEV1O4Uk8BKJG3P4gd3x3aCwFee9so5kMc0aSIelXUMD4g8K9FKCGuUHkWidHm00GOUDJgJyj9ZCE8UbsBOOgcOmoDdSCQQQRwIPV2irw1VfanZ83Ovz2sA/GXWDj80HDSt4L6x8qCyGxzMbC0L/CNtFvePNLmsxXXbwhFVFGFVQoHcBgfVXZQKUpQKUpQKUpQYbavZi31CAwXK5XpVhwZG6mQ9R+o9BBFV12z5J72yZmjQ3MHU8YJYD9eMcR4jI7xVo6UFHSMcD018q5uqbNWdwcz20ErfKeNS38WM1jE5O9MBz6FB5rn6jwoKmWdnJK4SJHkc9CopZj4ADJqXdguRSSQiXUsxx9IgB9dvbYfAHcDnwqc9O0uCBd2CGOFeyNFQf0gV7KDqtbZI0VI1VEUBVVQAABwAAHQK7aUoOEsQZSrAMrAggjIIIwQQekEVAu3HJZcWU63ulKzojiTmhxeMg7w3R0yJkdA49XHpqfaUGs7EbZwahCGRgk6jE0BOHRuhhg8Sueg/2ORWyO4AJJAA6SeAHnWK1TZi0uGDzW8TuOhyoD+TjDfXXUuyFnw3oFkA4gSl5QPKRmFBp22+0l1fRva6LG82/wCrLdKQsSjOGSOViFdiOBKk4HRx6I/2H2FvrDVrN7mArGZGHOKVdc80/AlSd0+OKsWiAAAAADgAOAHlR0BBBAIIwQeII6wRQcPSE+Uv0iqqcsbA6xdkHI3k+5jqzP4LWP6Ha/yIv9NffwYsv0O2/kxf6aCsfJCwGsWZPAb7fdPVrfSU+Uv0isd+DFl+h238mL/TXz8FrL9Dtf5EX+mgxW1+3ttZxsFdZ7kjEUEZ33ZsHdBC5Kr2k9hxk8KhbZfknvr+YzXga2jdy7s4xI5LbzbsZ4qT2tjp6D0VYy0sIohiKOOMfqKq/wBhXpoPBomkRWkCQQIEjjGFH9yT1kniT2mq23HJpqdxNPcQ25CGeRoyzpGze+MQVDMD3gnAPDFWhpQRvsTt1IgW11hHtbkeqsso3Y5uwiT4O/28cHq6cCR1YEZHEHsrruLdHUrIqup6VYBgfEHgawn4GWPQtusa/JjZ4l/hjYL9VBx2n2qjthzcYNxdsPeraP1nY9ALAfAQHpZsADNYbk32FNmZLq6IkvrglpWHEJvNvMinryeJPcAOA47ZpOi29sCLeGOIMctuKFLHtYjix8a99ApSlApSlApSlArCa7pFxMymG9ltQFwVSOJwxz0kyKSOzhWbpQV35RtsdU069a2jv5JFVEbeaKAH1hk9CVidn+V/UI7iJ7mczQBxzqbkQyp4HBVQcjORx6QK3jb/AGQ/2hdapzYzcQRWskOOlvUm34/nADHeoqAyKC7lndJLGkkbBkdQyMOggjII8q7TUK+5+2y3lOnzN6ygvbknpXpePy+EO4t2VNdBoG0ekX1vaXE66rcM0MMkgBhtsEqhYA+99HCvVp+z99JFHIdWuAXRWI5m24ZUHH4usvt98WX37pN901ZDQvyaD9jH9gUEZcp0uo6ZaLcR6nNIxmWPdaK3AwVc54R/q1Fn/wAr6t+mN/Lh/wBFS97on4rT96T7uWq2UFrdO2fvpIo5Dq1wC8asRzNtwyoOPxffXe+y99jhq9wD1Zgtj9W5WwaD+SwfsY/sCvfQQRt9dbQaaOcN6Z7fOOdSKEbpPQHQod3J6DkjvycV38lGs6lqpuBLqMsXMiPG5FbnO9v5zmP9X66mm9tEmjeOVQ8bqVdT0EEYINRZyOaAbHUNVtjkhDDuE9aHnWjPjukZ780Gp8o+1erabeG3F+7oUV0ZooASDkHOEx8IMPKvBsbyg6ldXsFvNfyRpK+5vLHBkEg7nTHji2B51t3ukdH3oba6UcUcxP4MN5M+BU/xVBNpctHIkiHDIwZT2EEEH6RQXK0LT5YUZZrl7pi2QzpGhAwBugRgAjPHzrTOUiDULW1uLu21CX1GDCHmoCqoXAIBKbx3Qc8T0Ct50bUVuIIp0+DLGrjwZQcfXXLVrFZ4JYX+DLGyN4MpU/3oKuf/ACvq36Y38uH/AEVMGwcd7qFlFc/7VuEZ94OohtiFZWKkfi+jhnwIquN7atFI8TjDxuyMOwqSrD6RU3+5t1nK3Nox6CJkHjhJPown00E1RKQACckDie3vrp1G3eSNkjkMLsMLIoVip7QGBB869NKCN9Xsr+O6tLaPVLhmnaQuTDbepHGmWbhH0liijxrOqj6eklze6jLNAkfFZI4VAORgjm1BLH4IHXvV16J/vGq3k/SlsiWkZ/W/HXH1tGvzaiz3Q+0rPcR2SH3uJQ8gHW7D1QfZTj880EnbPT3WpRi5kd7S1fjDDEQJHT82SWXBK73SFj3ccOJrJybJIB71cXsT9Ti7nk8ykzuh81rNWECpEiJwVUVVx2BQBjyrvoIe2p271TR3Ed1HDeROPebjBiLY6Q4XKhh2ADuPZ7+Rba+61KS9kuXBC8zzaKN1Ezzud0cTxwMkknhW67a7OJf2ctu+MsMxt8lxxRvp6e0EjrqNPc42zR/7QR1KukkasD1MOdDDyNBNFKUoFKUoFKUoFKUoNR0D431P9lZ/YnqGeXTY30S69KiGILliSB0LL0sPBvhD53ZUzaB8b6n+ys/sT1l9q9AjvrWW2l+C68D1qw4o47wf8qCnumX8lvLHNE27JGwZT3g58x2jsq3uxm0aX9pFcx4G8MOvyHHB08j0doIPXVRdZ0yS2nkgmXdkiYqw8OsdoI4g9YIrfORHbL0O75iVsW9yQpz0JJ0I/cD8E+IPVQT5t98WX37pN901ZDQvyaD9jH9gVjtvviy+/dJvumrI6F+TQfsY/sCgj33RPxWn70n3ctVsqyfuifitP3pPu5arZQXU0H8lg/Yx/YFcdo9TFtazzt0RRO/iQpIHiTgedaxpXKLpkdtEHvIgViQMPWJBCAEYAzUWcrvKgl9H6LZ73o+8DJIw3TJjiqhTxCg8eOCSB0Y4hNfJ/dvLptpJKxeR4VLMxySesk1mUs4xI0oRRI6qrMBxIXO6CesDeP01r/Jl8VWX7un9q2eg1vlG0f0vTbqEDLGMsntIQ6fSVx51UCrxGqebe6N6JqFzABhVlJT2G9dP6SBQT3yB6xz2mCIn1reRo/mn10Ph6xHzakmq5e531nmr+S3JwtxFw9tPWH9Bf6KsbQVb5cNI9H1WVgMLOqzL5jdf+tWPnXj5INZ9F1W3YnCStzL+D+qv9e6fKts5YtNa5W41EZKw3YtU7ObRMO3/AFBZaiOKQqQynBBBB7COINBeCvNqV4sMMkrnCRozse5VLH6hXl2a1QXVpBcD/FiVz3EqN4eRyPKsNyikyQw2a9N5cJEcdPNg85Of5aMPnUHfyd2TR2ETSDEs+9cS+3KxlIPgGC+VVp5T5y+rXpbpE7L5L6q/UBVuVGBgcAOiq0cvGzz2+otPunmrkBlbq3wAsi+PAN86gkzkj5RobqCK2nkCXcahAGOOdAGFZSelsDiOnIJqTao5W6bO8qWpWgCrPzyDoScc4P4shwO4NQWvrVNm9JEGo6iy8Fn5iUDvKyK30spPnWm7NcuttKQt5E1ux/PX3xPEjG8v0GpT0+5imUTQskiuBh0IIYDOBvDpwSeHVk0HqpSlApSlApSlApSlBqOgfG+p/srP7E9bdWo6B8b6n+ys/sT1t1BDfL/sbzsQ1CFfXiAWcDrTPqvjtUnB7j2LUAVd+eFXVkcBlYEMDxBBGCD3EVUrlI2TbTb14eJib14G48UJOFJ62X4J8M9dBLWzG2Pp+gXqStm4t7OVJM9LLzLc3J35Awe8HtqUdC/JoP2Mf2BVOdH1aS3aQxn8bDJC4PQyOhVgfqI71FXG0L8mg/Yp9gUEe+6J+K0/ek+7lqtlWT90T8Vp+9J93LVbKC6WhoDawZAPvMfV+oKirlu5PYfR2vrWNY5I+MyoMB0JwX3RwDKTkkdIznoqV9B/JYP2Mf2BXbqlks0MsLjKyRsjeDKVP96DBcmXxVZfu6f2rZ6w2xulva2NvbybpeKJUYqSRkdhIHDyr2atqkduivKSA0iRjAySzuEQY8T9GaD21X73R2jblzBdAcJYzG3tIcg+JVsfNqwNaBy36P6RpUrAZaBlmXwHqv8A0Mx8qCuGyurm0vLe4H+FKrHvXOHHmuR51braHV1trOa56VjiZx34XKjzOB51TCrE7O6v/tDTtKts5aSYCcdPvdr67Z9oiEfPoNmk2SLaIbFuMjW5JJ65j76WP/OOaqiRV4qqLyn6P6LqdzGBhTJziey43xjuBJHlQTN7njWOd097cn1reU4H6j5cH+PfrZ0/3jWCelLG23f+bOcnzESD+PvqFOQLWxBqJiY4S4iZe7eX3xSfIMPnVN3J0pe3kum+FeTvPx6dwncgH8pU+mg2qsZtDoUF7A0FygeNvIg9TKeph21k61nk/wBVE9s4zlobmeJu7dmYr/QVoIU2u5FLyAs9ofSouocFlHcVPBvFTk9gqM7u1eJikqNG46VdSpHiDxFXdrH6xolvdLuXMMcy/rqDjwPSPKgpZW5cmm3Emm3KksTbSMBNHxIx0c4o+Wo+kDHhvu3vIkFRptNLHdBJt3JY4x/hP0k/qtnPb1VCJFBeBGBAI4gjINcqwew0pfTrJmOWNrCSe080vGs5QKUpQKUpQKUrqluUXgzKp7yB/eg1bQPjfU/2Vn9ieturS9Bu4xq2pnfTBis8HeHH1J8441uMUysMqwYdoIP9qDnWl8q2x41GyZUA9Iiy8J7Tj1o/Bhw8Qp6q3SlBR51IJBBBHAg8CO0VdPQvyaD9in2BUAcvGxvo1wLyFcQ3B98x0LL0nycet4hu6p90aQLawFiAOZj4k4HwB10Ef+6J+K0/ek+7lqtlWN90Jco2mIFdWPpScAwP5knZVcqC6mg/ksH7GP7Ar31idCvY/RoPfE/Ex/nL8gd9e19RiAyZYwO0uv8AnQemok5XNowb/TbFDxF3DNLjq98CxKfpY49msttxytWdnGy27pdXB4KqHeRT2u44YHYDnw6agLQ9QkuNVt5pmLySXkTMx6yZV+gdQHUABQXCrpvbVZY3jcZV1KsO0EEEfQa7qUFJ9WsGt55YX+FFIyN1cVYrn6qmf3N2lk+kXLZKr71H04BO68uB2kLH9Fary9aNzGptIB6txGsndvD1HHj6oPzqm7kp0b0XS7ZCMO6c6/bvP6/HvCkL82g22oJ90lo+HtrsDpBhc949eP6i/wBFTtWm8rujelaVcKBlo155OvinrHHeU3h50FXdBtZJbmGKIlZJJFRSM5BY7ueHjVzbK1WKNI0GERFVR2AAAD6BVbuQLRef1LnSPVtoy/zm9RB9BY/NqzFAqB+SragW+sXtpIcR3NxJuZ6BIsj7o+cMjxC1PFVSvtjtQuLq6ntbaZkF1KVkX1eIlbihJBYg/JzxoLW0qPOTzlB58La6gDbXygArKpj539ZQwHrHrX6O6Q6BVU9vNDMmuz21uvGW4AUAcAXCsx4dABYk9gBqym020cNlFvyks54RRL60krdSRoOJJPkOutQ5N9iJI55dSvwPTJ2ZgnSIQxyR7WOHcOHWaDf9PtFiijiX4MaKi+CqFH1CvRSlApSlApSlArGars7a3LBri3hmZRhTIiuQM5wCRwGaydKDXvwF039Btf5Mf+VZTStJgtlKW8UcKFt4rGoUE4AyQOvAA8q9tKBSlKDzajp8U8ZjnjSWM4yjqGU4ORkHsNcbvTIZYuZliR4sAc2ygrgEFRunhwIGPCvXSg178BdN/QbX+TH/AJU/AXTf0G1/kx/5VsNKDXvwF039Btf5Mf8AlT8BdN/QbX+TH/lWw0oNe/AXTf0G1/kx/wCVc4Ni9PRldLK2VlIZWESAgg5BBxwINZ6lApSlBqO3+wcWqcxzrmPmXJyoyWU43kzkYzgca21VwMDgB0V9pQK4yIGBUjIIwR3Hga5UoNS5PthItLWYRuZDM4JZlAIABCpwJzjJOe+ttpSgV8Ax0V9pQePU9LhuE3J4o5l7JEVh9Y4VihsfABiOS7iX5KXdyFHsgyEKO4YrYaUGI0nZm2t2Lxx5lIwZXZpZCOwyyFnx3ZxWXpSgUpSgUpSgUpSgUpSgUpSgUpSgUpSgUpSgUpSgUpSgUpSgUpSgUpSgUpSgUpSgUpSgUpSgUpSgUpSg/9k=">
            <a:hlinkClick r:id="rId5"/>
          </p:cNvPr>
          <p:cNvSpPr>
            <a:spLocks noChangeAspect="1" noChangeArrowheads="1"/>
          </p:cNvSpPr>
          <p:nvPr/>
        </p:nvSpPr>
        <p:spPr bwMode="auto">
          <a:xfrm>
            <a:off x="28575" y="-1957388"/>
            <a:ext cx="5838825" cy="4086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data:image/jpeg;base64,/9j/4AAQSkZJRgABAQAAAQABAAD/2wCEAAkGBxQTEhUUEhQVFBQWFRwaFhgYGBcYHRweIhYZGBYYGhgaHSggGh0lGxweITEkJSksLzAuGiAzODMsNygtLiwBCgoKBQUFDgUFDisZExkrKysrKysrKysrKysrKysrKysrKysrKysrKysrKysrKysrKysrKysrKysrKysrKysrK//AABEIALwBDAMBIgACEQEDEQH/xAAcAAEAAgIDAQAAAAAAAAAAAAAABwgFBgIDBAH/xABMEAACAQMBAwgDCgwDCAMAAAABAgMABBEFBhIhBxMxQVFhcYEUInIIIzI1UoKRobKzFjM0QlRic3SSk6KxQ9HSFSRTg5TBwtMXY2T/xAAUAQEAAAAAAAAAAAAAAAAAAAAA/8QAFBEBAAAAAAAAAAAAAAAAAAAAAP/aAAwDAQACEQMRAD8AnGlKUClKUClKUClKUClKUClKUClKUClKUClKUClKUClKUClKUClKUClKUClKUClKUClKUClKUClKUCldV1cpGjPIyoiglmYgAAdJJPACoZ2z5c1Rmi06MPjhz8gO74onAnxbHgaCa6VUDVdvdRuDmW8m8Ebm1/hjwKxaa7cg5FxOD2iVx/3oLp0qqGhcqWp2xGLlplH5k3vgPzj648mFTRsFyuW18whmHo1weAVmyjnsR+GD+qe3gTQSPSlKBSlart3t1baZHvSnflYe9wqRvN3n5K958snhQbVSo72Vs73U4xdahK8MEgzDawM0XqfmvLKpEjZHEAMB18M4GynY2zxhYih+UkkqP484rBvroM/Sox2u1PUtHXn429PssgMJvxsWTge+qBvKTw3mBPQD21htleVufUdQtrUQpBDIXEmGZ3OInYAPhd3iAeAzw6aCZ6VhPwXh/wCJd/8AWXf/ALagDlK2lvbTUri3t7u5SKMpuLz0jYzEjH1mYk8Sek0FmqVWPk52nvbrUraCe8uXikZg689IucRsR6ysCOIHQan59lo/zZrxT2i7uD9pyKDPUqMNtk1TTIjdWl411BHxlhuEjdlGfhB0VWYDr4ggcePU2E5Y7e8dYblRbTsQFOcxueoBjxQnqB+nPCgk+lKxG1O0MNhbPcTnCL0AfCZj8FFHWT9XEngKDL0rStnLKfUIkur9nRJQHitYneNEQ8UMjKQ8rkcSCd3j8GsrcbG2jDCRtC3U8MkkTjv3kYZ88ig2ClQptptNrGisFMkd5bSE8zNNH6y//W5jK+sBxyc56eogZXkK2huL03st1K0j78WM8FUYfgqjgo8KCVqUpQKUpQKUpQK+M2Bk8AOmvtRxy67SG108xIcSXRMY7QmMynzGF+fQRVyucojX8zQQMRZxtgY/xWH+I36ufgjz6Twjitg2N2RuNSm5q3XgMGSRvgRjtY9p6gOJweoEiebDY3TNDtmup1EskY4yyAMxbqWJDwUk9GOPaeGaCAtK2QvrgAwWk7qehgjBT884X66yj8l+qgZ9Ck8mjJ+gNmshtdytX127CKRrWD81IjhsfrSD1ifDA7q1WHae8Vt5bu5DZzkTSfX63Gg6NU0W4tzi4glh7OcRlz4EjB8q8FTFsHywOWFtqu7NC/q86yrlc/8AEXGHTvxkdea2XbnkYt7hTNp+7BL083n3p+HV/wAMnqI9XuHTQcORLlEa5HoV2+9Oo95kbpkUDijHrdRxz0kA54jJl+qXLz9jdAkNDcQSA4PAqwORntB+gg9hq4Oz+qLdW0NwnwZY1fHZkcV8jkeVBjtutqY9OtHuH9ZvgxJnG+5B3V8OGT3A1WnQVl1fVoRcMXaeYGQ/qL6zqo6gEUgCth5e9ozcX/o6n3q1G7jqLsA0h8uC/NPbXP3PNpv6mz44R27nzLIg+omgsiigAADAAwB2dgrlSlB03tqksbxyKHR1Ksp4ggjBB8qrrshs61htNFbHJVXkMZP5yGCQofHHA94NWQrR9qtDzq+l3ijiHlhkOOowSvHk9gIcfOFBvFVR5Zfjm79qP7iOrXVVHll+Obv2o/uI6DhyP/HFn7bfdPVsaqdyP/HFn7bfdPVsaDyavaCaCWJhlZInQjuZSD/eqT1dnVLgRwyyE4CRsxPYApJP1VSagtVyNbRPe6bG0hLSQsYXY9J3QChPadxlyesg1FXL9tCZr9bUMRFbAbwGfhuAzN34QqB2et21InIDpbw6XvuCOfmaRQRj1cKinz3CR3EVA/KHKzapfFun0qUeQkKr/SBQW/hUBQF6AABjsxwrnUSck3KjDNDHa3kixTxgIjucLKBwX1j0P1EHp4EcTgS0DQYfa7QI760ltpOh19U/JYcUceB+rI66jb3Otq0SX8bjddJ1Rh2FQ4YeRqYq1rZ3TBBfagR0TPDKB3mMq30shPnQbLSlKBSlKBSlKBUFct1jLfatZWMIyxhyOxd6Rt9z3BY8nwqdahblM2gbTtetbsjMTWojkHWU52Tfx3jKsPDHXQShsns5DYWyW8Awq8WY/CdvznY9p+oYA4CoW90brTNdQ2gPqRR84w7XYkDPgo4e0anuyu0ljSSJg6OoZWHEEEZBFV290Rp7JqKSkepLAuD3qSrDyBU+dBFlKUoFWh5DNba50tA5Ja3cw5PWAFZPoVgvzaq9VlPc9ae0emNIwwJp2ZfZCrHn+JWoPVyw7BLf25nhUelwrlSOmRRxMZ7T1r38OuuHIPf72kKD0Qyyr5Z5z/zrY+UDayPTbR5mwZD6sKfKcjh80dJ7h3itR5F0c6NPI3FppZ3z2ncCk8P1lNBXrVr4zzyzN0yyM58WYt/3qW/c1Rf7xdt2RIPpcn/xqGamv3NH4y99iL+8lBPFKUoFcHjBxkA4OR3HoyPprnXwmg+1VHll+Obv2o/uI6tdVUeWX45u/aj+4joPLyV3Sxarau+9uq7Z3VZz+LccFQFj5CrNna62/wD0f9Jd/wDqqtfI/wDHFn7bfdPVsaCHeU/lJjlhawsgzTXA3HaRTAqqeDDM27xYcOOBgnjWL2F5EiWSbUHQpwIhibe3vbkHDHcuc9oqWtrtl4NQt2hnQHI9R8DeRuplPSMHq6D0Gqw6RtLfaTcPHFKVMUjI8TZaNirENlD3jpGD30Ft4ogqhVAVVACgDAAAwAB1ACq2cvGzL29+bkKeZucMGxwEgUB1J7TjeHbk9hqbeT7bSLU7fnUG5IhCzR5yVbqwetT1HuI6RWa1fS4buFoZ0WWJxxB+ogjiCOojiKCldbJs7t3f2WBb3DhB/ht66Y7ArZC+WK37a7kMmjLPp8gmTpEUhCuO4P8ABfz3fOos1bRri2bcuIZIW7HUrnwJ4Ed4oJm2Z5egSEv4N3tlhyR4mNuOPBj4VL+jatBdRia3kWWNvzl/sR0gjsPGqV1tXJ1tjJpt0sgYmFiFnTJwy54tj5S9IPl0E0FuaVxjYEAg5BGQf7VyoFKUoFKUoFRH7orQjLaRXSDJt3Kv7D4GfJwo+dUuV5tSsUnikhlXejkQq47QRg0FauSzlMfTm5mfektGOcDi0RPSydoPWvmMHOZl2u0W112wHMTIxHrwSrx3WxxVx0gEcCDxHA44VXjbzZKXTbpoZASh4wyY4OnUfaHQR1HuIJxmi63cWknOW0zwv1lDjPcw6GHcQaDntBoFxZSmK5iaNx0ZHBh2o3Qw7xWMqS4eWW6dObvLe1vE6xJHgnvIHq/01wTlIs1O8miWQfpBOGAPaF3OFBieT/k9uNSkUhWjtgffJiOGOtUz8JvDgOvvsDtHtXY6NbJGxAKIFhgQguQBgcPzRw4sfrNQdrPLFqMy7kbR2qdGIUwcdm8xJHiuK0G4nZ2LuzOzHLMxLEntJPE0Gc2w2puNTuedm9mKNclUBPBVHWT1npJ8hVpdh9E9DsLe2I4pGN/2my8n9TGoU5C9hTcTLfTr7xC3vQI/GSDoIz0qh45+UAOo1YmgpltZpBtLy4tyMc1Kyr7OcofNSD51J/uapsXF2nbEh+hyP/Ksl7oHY0uF1CFclQEuAPk/mSHw+Ce7d6ga0/kE1ERaqqk4E0Txjx4SD7GPOgs5SlKBWtbU6qI7nT4ARvT3JyP1EhdmP8ZStlqB22oF9tRbc229DAzRRkdBxHIXceLZ49YVaCeKqjyy/HN37Uf3EdWuqqPLL8c3ftR/cR0HDkf+OLP22+6erY1U7kf+OLP22+6erY0CqmcrsIXWLwD/AIgbzaNGP1mrZ1UjlXuRJq94w4gS7v8ACqofrWg2X3PN4y6k0YPqyQNvDvUqyny4jzNTRycasJ7Rhkb0M80LDs3ZW3P6CtRX7nHQmaee8YEIic0h6izEM2PZUD+OuPJTtWLbV7q2lbEV1O4Uk8BKJG3P4gd3x3aCwFee9so5kMc0aSIelXUMD4g8K9FKCGuUHkWidHm00GOUDJgJyj9ZCE8UbsBOOgcOmoDdSCQQQRwIPV2irw1VfanZ83Ovz2sA/GXWDj80HDSt4L6x8qCyGxzMbC0L/CNtFvePNLmsxXXbwhFVFGFVQoHcBgfVXZQKUpQKUpQKUpQYbavZi31CAwXK5XpVhwZG6mQ9R+o9BBFV12z5J72yZmjQ3MHU8YJYD9eMcR4jI7xVo6UFHSMcD018q5uqbNWdwcz20ErfKeNS38WM1jE5O9MBz6FB5rn6jwoKmWdnJK4SJHkc9CopZj4ADJqXdguRSSQiXUsxx9IgB9dvbYfAHcDnwqc9O0uCBd2CGOFeyNFQf0gV7KDqtbZI0VI1VEUBVVQAABwAAHQK7aUoOEsQZSrAMrAggjIIIwQQekEVAu3HJZcWU63ulKzojiTmhxeMg7w3R0yJkdA49XHpqfaUGs7EbZwahCGRgk6jE0BOHRuhhg8Sueg/2ORWyO4AJJAA6SeAHnWK1TZi0uGDzW8TuOhyoD+TjDfXXUuyFnw3oFkA4gSl5QPKRmFBp22+0l1fRva6LG82/wCrLdKQsSjOGSOViFdiOBKk4HRx6I/2H2FvrDVrN7mArGZGHOKVdc80/AlSd0+OKsWiAAAAADgAOAHlR0BBBAIIwQeII6wRQcPSE+Uv0iqqcsbA6xdkHI3k+5jqzP4LWP6Ha/yIv9NffwYsv0O2/kxf6aCsfJCwGsWZPAb7fdPVrfSU+Uv0isd+DFl+h238mL/TXz8FrL9Dtf5EX+mgxW1+3ttZxsFdZ7kjEUEZ33ZsHdBC5Kr2k9hxk8KhbZfknvr+YzXga2jdy7s4xI5LbzbsZ4qT2tjp6D0VYy0sIohiKOOMfqKq/wBhXpoPBomkRWkCQQIEjjGFH9yT1kniT2mq23HJpqdxNPcQ25CGeRoyzpGze+MQVDMD3gnAPDFWhpQRvsTt1IgW11hHtbkeqsso3Y5uwiT4O/28cHq6cCR1YEZHEHsrruLdHUrIqup6VYBgfEHgawn4GWPQtusa/JjZ4l/hjYL9VBx2n2qjthzcYNxdsPeraP1nY9ALAfAQHpZsADNYbk32FNmZLq6IkvrglpWHEJvNvMinryeJPcAOA47ZpOi29sCLeGOIMctuKFLHtYjix8a99ApSlApSlApSlArCa7pFxMymG9ltQFwVSOJwxz0kyKSOzhWbpQV35RtsdU069a2jv5JFVEbeaKAH1hk9CVidn+V/UI7iJ7mczQBxzqbkQyp4HBVQcjORx6QK3jb/AGQ/2hdapzYzcQRWskOOlvUm34/nADHeoqAyKC7lndJLGkkbBkdQyMOggjII8q7TUK+5+2y3lOnzN6ygvbknpXpePy+EO4t2VNdBoG0ekX1vaXE66rcM0MMkgBhtsEqhYA+99HCvVp+z99JFHIdWuAXRWI5m24ZUHH4usvt98WX37pN901ZDQvyaD9jH9gUEZcp0uo6ZaLcR6nNIxmWPdaK3AwVc54R/q1Fn/wAr6t+mN/Lh/wBFS97on4rT96T7uWq2UFrdO2fvpIo5Dq1wC8asRzNtwyoOPxffXe+y99jhq9wD1Zgtj9W5WwaD+SwfsY/sCvfQQRt9dbQaaOcN6Z7fOOdSKEbpPQHQod3J6DkjvycV38lGs6lqpuBLqMsXMiPG5FbnO9v5zmP9X66mm9tEmjeOVQ8bqVdT0EEYINRZyOaAbHUNVtjkhDDuE9aHnWjPjukZ780Gp8o+1erabeG3F+7oUV0ZooASDkHOEx8IMPKvBsbyg6ldXsFvNfyRpK+5vLHBkEg7nTHji2B51t3ukdH3oba6UcUcxP4MN5M+BU/xVBNpctHIkiHDIwZT2EEEH6RQXK0LT5YUZZrl7pi2QzpGhAwBugRgAjPHzrTOUiDULW1uLu21CX1GDCHmoCqoXAIBKbx3Qc8T0Ct50bUVuIIp0+DLGrjwZQcfXXLVrFZ4JYX+DLGyN4MpU/3oKuf/ACvq36Y38uH/AEVMGwcd7qFlFc/7VuEZ94OohtiFZWKkfi+jhnwIquN7atFI8TjDxuyMOwqSrD6RU3+5t1nK3Nox6CJkHjhJPown00E1RKQACckDie3vrp1G3eSNkjkMLsMLIoVip7QGBB869NKCN9Xsr+O6tLaPVLhmnaQuTDbepHGmWbhH0liijxrOqj6eklze6jLNAkfFZI4VAORgjm1BLH4IHXvV16J/vGq3k/SlsiWkZ/W/HXH1tGvzaiz3Q+0rPcR2SH3uJQ8gHW7D1QfZTj880EnbPT3WpRi5kd7S1fjDDEQJHT82SWXBK73SFj3ccOJrJybJIB71cXsT9Ti7nk8ykzuh81rNWECpEiJwVUVVx2BQBjyrvoIe2p271TR3Ed1HDeROPebjBiLY6Q4XKhh2ADuPZ7+Rba+61KS9kuXBC8zzaKN1Ezzud0cTxwMkknhW67a7OJf2ctu+MsMxt8lxxRvp6e0EjrqNPc42zR/7QR1KukkasD1MOdDDyNBNFKUoFKUoFKUoFKUoNR0D431P9lZ/YnqGeXTY30S69KiGILliSB0LL0sPBvhD53ZUzaB8b6n+ys/sT1l9q9AjvrWW2l+C68D1qw4o47wf8qCnumX8lvLHNE27JGwZT3g58x2jsq3uxm0aX9pFcx4G8MOvyHHB08j0doIPXVRdZ0yS2nkgmXdkiYqw8OsdoI4g9YIrfORHbL0O75iVsW9yQpz0JJ0I/cD8E+IPVQT5t98WX37pN901ZDQvyaD9jH9gVjtvviy+/dJvumrI6F+TQfsY/sCgj33RPxWn70n3ctVsqyfuifitP3pPu5arZQXU0H8lg/Yx/YFcdo9TFtazzt0RRO/iQpIHiTgedaxpXKLpkdtEHvIgViQMPWJBCAEYAzUWcrvKgl9H6LZ73o+8DJIw3TJjiqhTxCg8eOCSB0Y4hNfJ/dvLptpJKxeR4VLMxySesk1mUs4xI0oRRI6qrMBxIXO6CesDeP01r/Jl8VWX7un9q2eg1vlG0f0vTbqEDLGMsntIQ6fSVx51UCrxGqebe6N6JqFzABhVlJT2G9dP6SBQT3yB6xz2mCIn1reRo/mn10Ph6xHzakmq5e531nmr+S3JwtxFw9tPWH9Bf6KsbQVb5cNI9H1WVgMLOqzL5jdf+tWPnXj5INZ9F1W3YnCStzL+D+qv9e6fKts5YtNa5W41EZKw3YtU7ObRMO3/AFBZaiOKQqQynBBBB7COINBeCvNqV4sMMkrnCRozse5VLH6hXl2a1QXVpBcD/FiVz3EqN4eRyPKsNyikyQw2a9N5cJEcdPNg85Of5aMPnUHfyd2TR2ETSDEs+9cS+3KxlIPgGC+VVp5T5y+rXpbpE7L5L6q/UBVuVGBgcAOiq0cvGzz2+otPunmrkBlbq3wAsi+PAN86gkzkj5RobqCK2nkCXcahAGOOdAGFZSelsDiOnIJqTao5W6bO8qWpWgCrPzyDoScc4P4shwO4NQWvrVNm9JEGo6iy8Fn5iUDvKyK30spPnWm7NcuttKQt5E1ux/PX3xPEjG8v0GpT0+5imUTQskiuBh0IIYDOBvDpwSeHVk0HqpSlApSlApSlApSlBqOgfG+p/srP7E9bdWo6B8b6n+ys/sT1t1BDfL/sbzsQ1CFfXiAWcDrTPqvjtUnB7j2LUAVd+eFXVkcBlYEMDxBBGCD3EVUrlI2TbTb14eJib14G48UJOFJ62X4J8M9dBLWzG2Pp+gXqStm4t7OVJM9LLzLc3J35Awe8HtqUdC/JoP2Mf2BVOdH1aS3aQxn8bDJC4PQyOhVgfqI71FXG0L8mg/Yp9gUEe+6J+K0/ek+7lqtlWT90T8Vp+9J93LVbKC6WhoDawZAPvMfV+oKirlu5PYfR2vrWNY5I+MyoMB0JwX3RwDKTkkdIznoqV9B/JYP2Mf2BXbqlks0MsLjKyRsjeDKVP96DBcmXxVZfu6f2rZ6w2xulva2NvbybpeKJUYqSRkdhIHDyr2atqkduivKSA0iRjAySzuEQY8T9GaD21X73R2jblzBdAcJYzG3tIcg+JVsfNqwNaBy36P6RpUrAZaBlmXwHqv8A0Mx8qCuGyurm0vLe4H+FKrHvXOHHmuR51braHV1trOa56VjiZx34XKjzOB51TCrE7O6v/tDTtKts5aSYCcdPvdr67Z9oiEfPoNmk2SLaIbFuMjW5JJ65j76WP/OOaqiRV4qqLyn6P6LqdzGBhTJziey43xjuBJHlQTN7njWOd097cn1reU4H6j5cH+PfrZ0/3jWCelLG23f+bOcnzESD+PvqFOQLWxBqJiY4S4iZe7eX3xSfIMPnVN3J0pe3kum+FeTvPx6dwncgH8pU+mg2qsZtDoUF7A0FygeNvIg9TKeph21k61nk/wBVE9s4zlobmeJu7dmYr/QVoIU2u5FLyAs9ofSouocFlHcVPBvFTk9gqM7u1eJikqNG46VdSpHiDxFXdrH6xolvdLuXMMcy/rqDjwPSPKgpZW5cmm3Emm3KksTbSMBNHxIx0c4o+Wo+kDHhvu3vIkFRptNLHdBJt3JY4x/hP0k/qtnPb1VCJFBeBGBAI4gjINcqwew0pfTrJmOWNrCSe080vGs5QKUpQKUpQKUrqluUXgzKp7yB/eg1bQPjfU/2Vn9ieturS9Bu4xq2pnfTBis8HeHH1J8441uMUysMqwYdoIP9qDnWl8q2x41GyZUA9Iiy8J7Tj1o/Bhw8Qp6q3SlBR51IJBBBHAg8CO0VdPQvyaD9in2BUAcvGxvo1wLyFcQ3B98x0LL0nycet4hu6p90aQLawFiAOZj4k4HwB10Ef+6J+K0/ek+7lqtlWN90Jco2mIFdWPpScAwP5knZVcqC6mg/ksH7GP7Ar31idCvY/RoPfE/Ex/nL8gd9e19RiAyZYwO0uv8AnQemok5XNowb/TbFDxF3DNLjq98CxKfpY49msttxytWdnGy27pdXB4KqHeRT2u44YHYDnw6agLQ9QkuNVt5pmLySXkTMx6yZV+gdQHUABQXCrpvbVZY3jcZV1KsO0EEEfQa7qUFJ9WsGt55YX+FFIyN1cVYrn6qmf3N2lk+kXLZKr71H04BO68uB2kLH9Fary9aNzGptIB6txGsndvD1HHj6oPzqm7kp0b0XS7ZCMO6c6/bvP6/HvCkL82g22oJ90lo+HtrsDpBhc949eP6i/wBFTtWm8rujelaVcKBlo155OvinrHHeU3h50FXdBtZJbmGKIlZJJFRSM5BY7ueHjVzbK1WKNI0GERFVR2AAAD6BVbuQLRef1LnSPVtoy/zm9RB9BY/NqzFAqB+SragW+sXtpIcR3NxJuZ6BIsj7o+cMjxC1PFVSvtjtQuLq6ntbaZkF1KVkX1eIlbihJBYg/JzxoLW0qPOTzlB58La6gDbXygArKpj539ZQwHrHrX6O6Q6BVU9vNDMmuz21uvGW4AUAcAXCsx4dABYk9gBqym020cNlFvyks54RRL60krdSRoOJJPkOutQ5N9iJI55dSvwPTJ2ZgnSIQxyR7WOHcOHWaDf9PtFiijiX4MaKi+CqFH1CvRSlApSlApSlArGars7a3LBri3hmZRhTIiuQM5wCRwGaydKDXvwF039Btf5Mf+VZTStJgtlKW8UcKFt4rGoUE4AyQOvAA8q9tKBSlKDzajp8U8ZjnjSWM4yjqGU4ORkHsNcbvTIZYuZliR4sAc2ygrgEFRunhwIGPCvXSg178BdN/QbX+TH/AJU/AXTf0G1/kx/5VsNKDXvwF039Btf5Mf8AlT8BdN/QbX+TH/lWw0oNe/AXTf0G1/kx/wCVc4Ni9PRldLK2VlIZWESAgg5BBxwINZ6lApSlBqO3+wcWqcxzrmPmXJyoyWU43kzkYzgca21VwMDgB0V9pQK4yIGBUjIIwR3Hga5UoNS5PthItLWYRuZDM4JZlAIABCpwJzjJOe+ttpSgV8Ax0V9pQePU9LhuE3J4o5l7JEVh9Y4VihsfABiOS7iX5KXdyFHsgyEKO4YrYaUGI0nZm2t2Lxx5lIwZXZpZCOwyyFnx3ZxWXpSgUpSgUpSgUpSgUpSgUpSgUpSgUpSgUpSgUpSgUpSgUpSgUpSgUpSgUpSgUpSgUpSgUpSgUpSgUpSg/9k=">
            <a:hlinkClick r:id="rId5"/>
          </p:cNvPr>
          <p:cNvSpPr>
            <a:spLocks noChangeAspect="1" noChangeArrowheads="1"/>
          </p:cNvSpPr>
          <p:nvPr/>
        </p:nvSpPr>
        <p:spPr bwMode="auto">
          <a:xfrm>
            <a:off x="180975" y="-1804988"/>
            <a:ext cx="5838825" cy="4086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4521" y="2299645"/>
            <a:ext cx="1503183" cy="1202546"/>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01363" y="4149080"/>
            <a:ext cx="1835111" cy="1026338"/>
          </a:xfrm>
          <a:prstGeom prst="rect">
            <a:avLst/>
          </a:prstGeom>
        </p:spPr>
      </p:pic>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74662" y="2042177"/>
            <a:ext cx="1768667" cy="971098"/>
          </a:xfrm>
          <a:prstGeom prst="rect">
            <a:avLst/>
          </a:prstGeom>
        </p:spPr>
      </p:pic>
      <p:pic>
        <p:nvPicPr>
          <p:cNvPr id="7" name="Picture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16016" y="3013275"/>
            <a:ext cx="1836759" cy="953702"/>
          </a:xfrm>
          <a:prstGeom prst="rect">
            <a:avLst/>
          </a:prstGeom>
        </p:spPr>
      </p:pic>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11760" y="4347186"/>
            <a:ext cx="2189126" cy="794441"/>
          </a:xfrm>
          <a:prstGeom prst="rect">
            <a:avLst/>
          </a:prstGeom>
        </p:spPr>
      </p:pic>
      <p:pic>
        <p:nvPicPr>
          <p:cNvPr id="9" name="Picture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424409" y="5212461"/>
            <a:ext cx="1190782" cy="1284501"/>
          </a:xfrm>
          <a:prstGeom prst="rect">
            <a:avLst/>
          </a:prstGeom>
        </p:spPr>
      </p:pic>
      <p:pic>
        <p:nvPicPr>
          <p:cNvPr id="10" name="Picture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4521" y="4347186"/>
            <a:ext cx="1635194" cy="1224817"/>
          </a:xfrm>
          <a:prstGeom prst="rect">
            <a:avLst/>
          </a:prstGeom>
        </p:spPr>
      </p:pic>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 b="2656"/>
          <a:stretch/>
        </p:blipFill>
        <p:spPr>
          <a:xfrm>
            <a:off x="4483438" y="1972517"/>
            <a:ext cx="2104786" cy="1024435"/>
          </a:xfrm>
          <a:prstGeom prst="rect">
            <a:avLst/>
          </a:prstGeom>
        </p:spPr>
      </p:pic>
      <p:pic>
        <p:nvPicPr>
          <p:cNvPr id="13" name="Picture 1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829671" y="5389719"/>
            <a:ext cx="1411929" cy="1057584"/>
          </a:xfrm>
          <a:prstGeom prst="rect">
            <a:avLst/>
          </a:prstGeom>
        </p:spPr>
      </p:pic>
      <p:pic>
        <p:nvPicPr>
          <p:cNvPr id="14" name="Picture 13"/>
          <p:cNvPicPr>
            <a:picLocks noChangeAspect="1"/>
          </p:cNvPicPr>
          <p:nvPr/>
        </p:nvPicPr>
        <p:blipFill rotWithShape="1">
          <a:blip r:embed="rId15">
            <a:extLst>
              <a:ext uri="{28A0092B-C50C-407E-A947-70E740481C1C}">
                <a14:useLocalDpi xmlns:a14="http://schemas.microsoft.com/office/drawing/2010/main" val="0"/>
              </a:ext>
            </a:extLst>
          </a:blip>
          <a:srcRect l="19676" r="17367" b="2678"/>
          <a:stretch/>
        </p:blipFill>
        <p:spPr>
          <a:xfrm>
            <a:off x="422536" y="5598687"/>
            <a:ext cx="1341152" cy="976385"/>
          </a:xfrm>
          <a:prstGeom prst="rect">
            <a:avLst/>
          </a:prstGeom>
        </p:spPr>
      </p:pic>
      <p:pic>
        <p:nvPicPr>
          <p:cNvPr id="15" name="Picture 1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287030" y="3067897"/>
            <a:ext cx="1856299" cy="1237533"/>
          </a:xfrm>
          <a:prstGeom prst="rect">
            <a:avLst/>
          </a:prstGeom>
        </p:spPr>
      </p:pic>
      <p:pic>
        <p:nvPicPr>
          <p:cNvPr id="16" name="Picture 15"/>
          <p:cNvPicPr>
            <a:picLocks noChangeAspect="1"/>
          </p:cNvPicPr>
          <p:nvPr/>
        </p:nvPicPr>
        <p:blipFill rotWithShape="1">
          <a:blip r:embed="rId17">
            <a:extLst>
              <a:ext uri="{28A0092B-C50C-407E-A947-70E740481C1C}">
                <a14:useLocalDpi xmlns:a14="http://schemas.microsoft.com/office/drawing/2010/main" val="0"/>
              </a:ext>
            </a:extLst>
          </a:blip>
          <a:srcRect l="8077" t="32561" r="6816" b="34878"/>
          <a:stretch/>
        </p:blipFill>
        <p:spPr>
          <a:xfrm>
            <a:off x="422536" y="3578999"/>
            <a:ext cx="1864494" cy="713327"/>
          </a:xfrm>
          <a:prstGeom prst="rect">
            <a:avLst/>
          </a:prstGeom>
        </p:spPr>
      </p:pic>
      <p:pic>
        <p:nvPicPr>
          <p:cNvPr id="17" name="Picture 16"/>
          <p:cNvPicPr>
            <a:picLocks noChangeAspect="1"/>
          </p:cNvPicPr>
          <p:nvPr/>
        </p:nvPicPr>
        <p:blipFill rotWithShape="1">
          <a:blip r:embed="rId18">
            <a:extLst>
              <a:ext uri="{28A0092B-C50C-407E-A947-70E740481C1C}">
                <a14:useLocalDpi xmlns:a14="http://schemas.microsoft.com/office/drawing/2010/main" val="0"/>
              </a:ext>
            </a:extLst>
          </a:blip>
          <a:srcRect l="12518" t="18559" r="11777" b="20891"/>
          <a:stretch/>
        </p:blipFill>
        <p:spPr>
          <a:xfrm>
            <a:off x="2081815" y="5492784"/>
            <a:ext cx="1626089" cy="1041499"/>
          </a:xfrm>
          <a:prstGeom prst="rect">
            <a:avLst/>
          </a:prstGeom>
        </p:spPr>
      </p:pic>
    </p:spTree>
    <p:extLst>
      <p:ext uri="{BB962C8B-B14F-4D97-AF65-F5344CB8AC3E}">
        <p14:creationId xmlns:p14="http://schemas.microsoft.com/office/powerpoint/2010/main" val="832144919"/>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2</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416675766"/>
              </p:ext>
            </p:extLst>
          </p:nvPr>
        </p:nvGraphicFramePr>
        <p:xfrm>
          <a:off x="6516216" y="2076520"/>
          <a:ext cx="2303934" cy="4405181"/>
        </p:xfrm>
        <a:graphic>
          <a:graphicData uri="http://schemas.openxmlformats.org/drawingml/2006/table">
            <a:tbl>
              <a:tblPr firstRow="1" firstCol="1" lastRow="1" lastCol="1" bandRow="1" bandCol="1">
                <a:tableStyleId>{2D5ABB26-0587-4C30-8999-92F81FD0307C}</a:tableStyleId>
              </a:tblPr>
              <a:tblGrid>
                <a:gridCol w="2303934"/>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Logo file for In the News that is simple and  easy to read.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Saved as a PNG file format.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size is not too large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Appropriate Logo </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Agreed with your Test Buddy </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Appropriate By-line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Effective design (M)</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Appeal to the target audience </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Animated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8023" y="2132856"/>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LO2:</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prepare an animated Opening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dirty="0"/>
              <a:t>looking to preview portfolios of production evidence to decide which proposal to work with.</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03671992"/>
              </p:ext>
            </p:extLst>
          </p:nvPr>
        </p:nvGraphicFramePr>
        <p:xfrm>
          <a:off x="395536" y="2102587"/>
          <a:ext cx="5976664" cy="4184637"/>
        </p:xfrm>
        <a:graphic>
          <a:graphicData uri="http://schemas.openxmlformats.org/drawingml/2006/table">
            <a:tbl>
              <a:tblPr firstRow="1" bandRow="1">
                <a:tableStyleId>{2D5ABB26-0587-4C30-8999-92F81FD0307C}</a:tableStyleId>
              </a:tblPr>
              <a:tblGrid>
                <a:gridCol w="284603"/>
                <a:gridCol w="5692061"/>
              </a:tblGrid>
              <a:tr h="165479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 M, D)</a:t>
                      </a: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With the logo agreed by your test buddy, you will need to make the logo file using an appropriate package. Evidence of the stages of creation and saving must be evident for the higher grades. The logo needs to stand out, be interesting and  for the higher grades the logo should be animated..</a:t>
                      </a:r>
                      <a:endParaRPr kumimoji="0" lang="en-GB" sz="1700" kern="1200" baseline="0" dirty="0" smtClean="0">
                        <a:solidFill>
                          <a:schemeClr val="tx1"/>
                        </a:solidFill>
                        <a:latin typeface="Calibri" pitchFamily="34" charset="0"/>
                        <a:ea typeface="+mn-ea"/>
                        <a:cs typeface="+mn-cs"/>
                      </a:endParaRPr>
                    </a:p>
                  </a:txBody>
                  <a:tcPr>
                    <a:noFill/>
                  </a:tcPr>
                </a:tc>
                <a:tc hMerge="1">
                  <a:txBody>
                    <a:bodyPr/>
                    <a:lstStyle/>
                    <a:p>
                      <a:endParaRPr lang="en-GB" dirty="0"/>
                    </a:p>
                  </a:txBody>
                  <a:tcPr/>
                </a:tc>
              </a:tr>
              <a:tr h="405798">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2</a:t>
                      </a:r>
                    </a:p>
                  </a:txBody>
                  <a:tcPr anchor="ctr">
                    <a:solidFill>
                      <a:schemeClr val="tx1"/>
                    </a:solidFill>
                  </a:tcPr>
                </a:tc>
                <a:tc>
                  <a:txBody>
                    <a:bodyPr/>
                    <a:lstStyle/>
                    <a:p>
                      <a:r>
                        <a:rPr kumimoji="0" lang="en-GB" sz="1700" kern="1200" dirty="0" smtClean="0">
                          <a:solidFill>
                            <a:schemeClr val="tx1"/>
                          </a:solidFill>
                          <a:latin typeface="Calibri" pitchFamily="34" charset="0"/>
                          <a:ea typeface="+mn-ea"/>
                          <a:cs typeface="+mn-cs"/>
                        </a:rPr>
                        <a:t>Create a</a:t>
                      </a:r>
                      <a:r>
                        <a:rPr kumimoji="0" lang="en-GB" sz="1700" kern="1200" baseline="0" dirty="0" smtClean="0">
                          <a:solidFill>
                            <a:schemeClr val="tx1"/>
                          </a:solidFill>
                          <a:latin typeface="Calibri" pitchFamily="34" charset="0"/>
                          <a:ea typeface="+mn-ea"/>
                          <a:cs typeface="+mn-cs"/>
                        </a:rPr>
                        <a:t> logo for your production, using text tools within a chosen application.</a:t>
                      </a:r>
                    </a:p>
                  </a:txBody>
                  <a:tcPr/>
                </a:tc>
              </a:tr>
              <a:tr h="321004">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700" b="1" kern="1200" dirty="0" smtClean="0">
                          <a:solidFill>
                            <a:srgbClr val="FF0000"/>
                          </a:solidFill>
                          <a:latin typeface="Calibri" pitchFamily="34" charset="0"/>
                          <a:ea typeface="+mn-ea"/>
                          <a:cs typeface="+mn-cs"/>
                        </a:rPr>
                        <a:t>Merit</a:t>
                      </a:r>
                    </a:p>
                  </a:txBody>
                  <a:tcPr/>
                </a:tc>
              </a:tr>
              <a:tr h="565797">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2</a:t>
                      </a:r>
                    </a:p>
                  </a:txBody>
                  <a:tcPr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kern="1200" baseline="0" dirty="0" smtClean="0">
                          <a:solidFill>
                            <a:srgbClr val="FF0000"/>
                          </a:solidFill>
                          <a:latin typeface="Calibri" pitchFamily="34" charset="0"/>
                          <a:ea typeface="+mn-ea"/>
                          <a:cs typeface="+mn-cs"/>
                        </a:rPr>
                        <a:t>Create a logo for “In the News” with a by-line using tools within a chosen application.</a:t>
                      </a:r>
                    </a:p>
                  </a:txBody>
                  <a:tcPr/>
                </a:tc>
              </a:tr>
              <a:tr h="321004">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700" b="1" kern="1200" dirty="0" smtClean="0">
                          <a:solidFill>
                            <a:schemeClr val="tx2">
                              <a:lumMod val="60000"/>
                              <a:lumOff val="40000"/>
                            </a:schemeClr>
                          </a:solidFill>
                          <a:latin typeface="Calibri" pitchFamily="34" charset="0"/>
                          <a:ea typeface="+mn-ea"/>
                          <a:cs typeface="+mn-cs"/>
                        </a:rPr>
                        <a:t>Distinction</a:t>
                      </a:r>
                    </a:p>
                  </a:txBody>
                  <a:tcPr/>
                </a:tc>
              </a:tr>
              <a:tr h="4034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b="0" kern="1200" dirty="0" smtClean="0">
                          <a:solidFill>
                            <a:schemeClr val="bg1"/>
                          </a:solidFill>
                          <a:latin typeface="Calibri" pitchFamily="34" charset="0"/>
                          <a:ea typeface="+mn-ea"/>
                          <a:cs typeface="+mn-cs"/>
                        </a:rPr>
                        <a:t>2</a:t>
                      </a:r>
                    </a:p>
                  </a:txBody>
                  <a:tcPr anchor="ctr">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700" kern="1200" dirty="0" smtClean="0">
                          <a:solidFill>
                            <a:schemeClr val="tx2">
                              <a:lumMod val="60000"/>
                              <a:lumOff val="40000"/>
                            </a:schemeClr>
                          </a:solidFill>
                          <a:latin typeface="Calibri" pitchFamily="34" charset="0"/>
                          <a:ea typeface="+mn-ea"/>
                          <a:cs typeface="+mn-cs"/>
                        </a:rPr>
                        <a:t>Create and animate a logo for “In the News” with a by-line using tools within a chosen application.</a:t>
                      </a:r>
                    </a:p>
                  </a:txBody>
                  <a:tcPr/>
                </a:tc>
              </a:tr>
            </a:tbl>
          </a:graphicData>
        </a:graphic>
      </p:graphicFrame>
      <p:pic>
        <p:nvPicPr>
          <p:cNvPr id="10" name="Picture 9"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2555776" y="4077072"/>
            <a:ext cx="360040"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3</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87940669"/>
              </p:ext>
            </p:extLst>
          </p:nvPr>
        </p:nvGraphicFramePr>
        <p:xfrm>
          <a:off x="6408514" y="1988840"/>
          <a:ext cx="2411958" cy="4608512"/>
        </p:xfrm>
        <a:graphic>
          <a:graphicData uri="http://schemas.openxmlformats.org/drawingml/2006/table">
            <a:tbl>
              <a:tblPr firstRow="1" firstCol="1" lastRow="1" lastCol="1" bandRow="1" bandCol="1">
                <a:tableStyleId>{2D5ABB26-0587-4C30-8999-92F81FD0307C}</a:tableStyleId>
              </a:tblPr>
              <a:tblGrid>
                <a:gridCol w="2411958"/>
              </a:tblGrid>
              <a:tr h="392293">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216219">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Sketches should show  the title of the company</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Title animation should be interesting</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Should be 10 seconds long at least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Sketches should be accurate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Sketches should show how the objects progress (M/D)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Sketches should be detailed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Annotated to explain progress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6015" y="2015505"/>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LO2:</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prepare an animated Opening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dirty="0"/>
              <a:t>looking to preview portfolios of production evidence to decide which proposal to work with.</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156660857"/>
              </p:ext>
            </p:extLst>
          </p:nvPr>
        </p:nvGraphicFramePr>
        <p:xfrm>
          <a:off x="323528" y="2204864"/>
          <a:ext cx="5904656" cy="4329061"/>
        </p:xfrm>
        <a:graphic>
          <a:graphicData uri="http://schemas.openxmlformats.org/drawingml/2006/table">
            <a:tbl>
              <a:tblPr firstRow="1" bandRow="1">
                <a:tableStyleId>{2D5ABB26-0587-4C30-8999-92F81FD0307C}</a:tableStyleId>
              </a:tblPr>
              <a:tblGrid>
                <a:gridCol w="281174"/>
                <a:gridCol w="5623482"/>
              </a:tblGrid>
              <a:tr h="228460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smtClean="0">
                          <a:solidFill>
                            <a:schemeClr val="tx1"/>
                          </a:solidFill>
                          <a:latin typeface="Calibri" pitchFamily="34" charset="0"/>
                          <a:ea typeface="+mn-ea"/>
                          <a:cs typeface="Calibri" pitchFamily="34" charset="0"/>
                        </a:rPr>
                        <a:t>All television programmes have an introduction sequence that leads</a:t>
                      </a:r>
                      <a:r>
                        <a:rPr kumimoji="0" lang="en-GB" sz="1600" kern="1200" baseline="0" dirty="0" smtClean="0">
                          <a:solidFill>
                            <a:schemeClr val="tx1"/>
                          </a:solidFill>
                          <a:latin typeface="Calibri" pitchFamily="34" charset="0"/>
                          <a:ea typeface="+mn-ea"/>
                          <a:cs typeface="Calibri" pitchFamily="34" charset="0"/>
                        </a:rPr>
                        <a:t> the viewer into the episode.  These usually include a sequence of video images, music and text and change according to what kind of programme it is.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baseline="0" dirty="0" smtClean="0">
                          <a:solidFill>
                            <a:schemeClr val="tx1"/>
                          </a:solidFill>
                          <a:latin typeface="Calibri" pitchFamily="34" charset="0"/>
                          <a:ea typeface="+mn-ea"/>
                          <a:cs typeface="Calibri" pitchFamily="34" charset="0"/>
                        </a:rPr>
                        <a:t>For over 30 years the cat sat on the roof in Coronation Street, </a:t>
                      </a:r>
                      <a:r>
                        <a:rPr kumimoji="0" lang="en-GB" sz="1600" kern="1200" baseline="0" dirty="0" err="1" smtClean="0">
                          <a:solidFill>
                            <a:schemeClr val="tx1"/>
                          </a:solidFill>
                          <a:latin typeface="Calibri" pitchFamily="34" charset="0"/>
                          <a:ea typeface="+mn-ea"/>
                          <a:cs typeface="Calibri" pitchFamily="34" charset="0"/>
                        </a:rPr>
                        <a:t>Eastenders</a:t>
                      </a:r>
                      <a:r>
                        <a:rPr kumimoji="0" lang="en-GB" sz="1600" kern="1200" baseline="0" dirty="0" smtClean="0">
                          <a:solidFill>
                            <a:schemeClr val="tx1"/>
                          </a:solidFill>
                          <a:latin typeface="Calibri" pitchFamily="34" charset="0"/>
                          <a:ea typeface="+mn-ea"/>
                          <a:cs typeface="Calibri" pitchFamily="34" charset="0"/>
                        </a:rPr>
                        <a:t> shows the same Thames since 1990 and News programmes are very similar.  Click </a:t>
                      </a:r>
                      <a:r>
                        <a:rPr kumimoji="0" lang="en-GB" sz="1600" kern="1200" baseline="0" dirty="0" smtClean="0">
                          <a:solidFill>
                            <a:schemeClr val="tx1"/>
                          </a:solidFill>
                          <a:latin typeface="Calibri" pitchFamily="34" charset="0"/>
                          <a:ea typeface="+mn-ea"/>
                          <a:cs typeface="Calibri" pitchFamily="34" charset="0"/>
                          <a:hlinkClick r:id="rId5" action="ppaction://hlinkfile"/>
                        </a:rPr>
                        <a:t>here</a:t>
                      </a:r>
                      <a:r>
                        <a:rPr kumimoji="0" lang="en-GB" sz="1600" kern="1200" baseline="0" dirty="0" smtClean="0">
                          <a:solidFill>
                            <a:schemeClr val="tx1"/>
                          </a:solidFill>
                          <a:latin typeface="Calibri" pitchFamily="34" charset="0"/>
                          <a:ea typeface="+mn-ea"/>
                          <a:cs typeface="Calibri" pitchFamily="34" charset="0"/>
                        </a:rPr>
                        <a:t>, and </a:t>
                      </a:r>
                      <a:r>
                        <a:rPr kumimoji="0" lang="en-GB" sz="1600" kern="1200" baseline="0" dirty="0" smtClean="0">
                          <a:solidFill>
                            <a:schemeClr val="tx1"/>
                          </a:solidFill>
                          <a:latin typeface="Calibri" pitchFamily="34" charset="0"/>
                          <a:ea typeface="+mn-ea"/>
                          <a:cs typeface="Calibri" pitchFamily="34" charset="0"/>
                          <a:hlinkClick r:id="rId6" action="ppaction://hlinkfile"/>
                        </a:rPr>
                        <a:t>here </a:t>
                      </a:r>
                      <a:r>
                        <a:rPr kumimoji="0" lang="en-GB" sz="1600" kern="1200" baseline="0" dirty="0" smtClean="0">
                          <a:solidFill>
                            <a:schemeClr val="tx1"/>
                          </a:solidFill>
                          <a:latin typeface="Calibri" pitchFamily="34" charset="0"/>
                          <a:ea typeface="+mn-ea"/>
                          <a:cs typeface="Calibri" pitchFamily="34" charset="0"/>
                        </a:rPr>
                        <a:t>and </a:t>
                      </a:r>
                      <a:r>
                        <a:rPr kumimoji="0" lang="en-GB" sz="1600" kern="1200" baseline="0" dirty="0" smtClean="0">
                          <a:solidFill>
                            <a:schemeClr val="tx1"/>
                          </a:solidFill>
                          <a:latin typeface="Calibri" pitchFamily="34" charset="0"/>
                          <a:ea typeface="+mn-ea"/>
                          <a:cs typeface="Calibri" pitchFamily="34" charset="0"/>
                          <a:hlinkClick r:id="rId7" action="ppaction://hlinkfile"/>
                        </a:rPr>
                        <a:t>here </a:t>
                      </a:r>
                      <a:r>
                        <a:rPr kumimoji="0" lang="en-GB" sz="1600" kern="1200" baseline="0" dirty="0" smtClean="0">
                          <a:solidFill>
                            <a:schemeClr val="tx1"/>
                          </a:solidFill>
                          <a:latin typeface="Calibri" pitchFamily="34" charset="0"/>
                          <a:ea typeface="+mn-ea"/>
                          <a:cs typeface="Calibri" pitchFamily="34" charset="0"/>
                        </a:rPr>
                        <a:t>for three alternative versions.</a:t>
                      </a:r>
                    </a:p>
                  </a:txBody>
                  <a:tcPr>
                    <a:noFill/>
                  </a:tcPr>
                </a:tc>
                <a:tc hMerge="1">
                  <a:txBody>
                    <a:bodyPr/>
                    <a:lstStyle/>
                    <a:p>
                      <a:endParaRPr lang="en-GB" dirty="0"/>
                    </a:p>
                  </a:txBody>
                  <a:tcPr/>
                </a:tc>
              </a:tr>
              <a:tr h="580021">
                <a:tc>
                  <a:txBody>
                    <a:bodyPr/>
                    <a:lstStyle/>
                    <a:p>
                      <a:pPr marL="0" indent="0" algn="ctr" rtl="0" eaLnBrk="1" latinLnBrk="0" hangingPunct="1"/>
                      <a:r>
                        <a:rPr kumimoji="0" lang="en-GB" sz="1600" b="0" kern="1200" dirty="0" smtClean="0">
                          <a:solidFill>
                            <a:schemeClr val="bg1"/>
                          </a:solidFill>
                          <a:latin typeface="Calibri" pitchFamily="34" charset="0"/>
                          <a:ea typeface="+mn-ea"/>
                          <a:cs typeface="Calibri" pitchFamily="34" charset="0"/>
                        </a:rPr>
                        <a:t>3</a:t>
                      </a:r>
                    </a:p>
                  </a:txBody>
                  <a:tcPr anchor="ctr">
                    <a:solidFill>
                      <a:schemeClr val="tx1"/>
                    </a:solidFill>
                  </a:tcPr>
                </a:tc>
                <a:tc>
                  <a:txBody>
                    <a:bodyPr/>
                    <a:lstStyle/>
                    <a:p>
                      <a:r>
                        <a:rPr lang="en-GB" sz="1600" dirty="0" smtClean="0">
                          <a:latin typeface="Calibri" pitchFamily="34" charset="0"/>
                          <a:cs typeface="Calibri" pitchFamily="34" charset="0"/>
                        </a:rPr>
                        <a:t>Create</a:t>
                      </a:r>
                      <a:r>
                        <a:rPr lang="en-GB" sz="1600" baseline="0" dirty="0" smtClean="0">
                          <a:latin typeface="Calibri" pitchFamily="34" charset="0"/>
                          <a:cs typeface="Calibri" pitchFamily="34" charset="0"/>
                        </a:rPr>
                        <a:t> and annotate 2 sketches for an introduction title sequence for your Project showing before and after movement.</a:t>
                      </a:r>
                      <a:endParaRPr lang="en-GB" sz="1600" dirty="0">
                        <a:latin typeface="Calibri" pitchFamily="34" charset="0"/>
                        <a:cs typeface="Calibri" pitchFamily="34" charset="0"/>
                      </a:endParaRPr>
                    </a:p>
                  </a:txBody>
                  <a:tcPr marL="68580" marR="68580" marT="0" marB="0" anchor="ctr"/>
                </a:tc>
              </a:tr>
              <a:tr h="731520">
                <a:tc>
                  <a:txBody>
                    <a:bodyPr/>
                    <a:lstStyle/>
                    <a:p>
                      <a:pPr marL="0" indent="0" algn="ctr" rtl="0" eaLnBrk="1" latinLnBrk="0" hangingPunct="1"/>
                      <a:r>
                        <a:rPr kumimoji="0" lang="en-GB" sz="1600" b="0" kern="1200" dirty="0" smtClean="0">
                          <a:solidFill>
                            <a:schemeClr val="bg1"/>
                          </a:solidFill>
                          <a:latin typeface="Calibri" pitchFamily="34" charset="0"/>
                          <a:ea typeface="+mn-ea"/>
                          <a:cs typeface="Calibri" pitchFamily="34" charset="0"/>
                        </a:rPr>
                        <a:t>3</a:t>
                      </a:r>
                    </a:p>
                  </a:txBody>
                  <a:tcPr anchor="ctr">
                    <a:solidFill>
                      <a:srgbClr val="C00000"/>
                    </a:solidFill>
                  </a:tcPr>
                </a:tc>
                <a:tc>
                  <a:txBody>
                    <a:bodyPr/>
                    <a:lstStyle/>
                    <a:p>
                      <a:r>
                        <a:rPr lang="en-GB" sz="1600" b="1" dirty="0" smtClean="0">
                          <a:solidFill>
                            <a:srgbClr val="FF0000"/>
                          </a:solidFill>
                          <a:latin typeface="Calibri" pitchFamily="34" charset="0"/>
                          <a:cs typeface="Calibri" pitchFamily="34" charset="0"/>
                        </a:rPr>
                        <a:t>Merit</a:t>
                      </a:r>
                    </a:p>
                    <a:p>
                      <a:r>
                        <a:rPr lang="en-GB" sz="1600" dirty="0" smtClean="0">
                          <a:solidFill>
                            <a:srgbClr val="FF0000"/>
                          </a:solidFill>
                          <a:latin typeface="Calibri" pitchFamily="34" charset="0"/>
                          <a:cs typeface="Calibri" pitchFamily="34" charset="0"/>
                        </a:rPr>
                        <a:t>Create and annotate 3</a:t>
                      </a:r>
                      <a:r>
                        <a:rPr lang="en-GB" sz="1600" baseline="0" dirty="0" smtClean="0">
                          <a:solidFill>
                            <a:srgbClr val="FF0000"/>
                          </a:solidFill>
                          <a:latin typeface="Calibri" pitchFamily="34" charset="0"/>
                          <a:cs typeface="Calibri" pitchFamily="34" charset="0"/>
                        </a:rPr>
                        <a:t> sketches for an introduction title sequence for your Project showing before, during and after movement.</a:t>
                      </a:r>
                    </a:p>
                  </a:txBody>
                  <a:tcPr marL="68580" marR="68580" marT="0" marB="0" anchor="ctr"/>
                </a:tc>
              </a:tr>
              <a:tr h="731520">
                <a:tc>
                  <a:txBody>
                    <a:bodyPr/>
                    <a:lstStyle/>
                    <a:p>
                      <a:pPr marL="0" indent="0" algn="ctr" rtl="0" eaLnBrk="1" latinLnBrk="0" hangingPunct="1"/>
                      <a:r>
                        <a:rPr kumimoji="0" lang="en-GB" sz="1600" b="0" kern="1200" dirty="0" smtClean="0">
                          <a:solidFill>
                            <a:schemeClr val="bg1"/>
                          </a:solidFill>
                          <a:latin typeface="Calibri" pitchFamily="34" charset="0"/>
                          <a:ea typeface="+mn-ea"/>
                          <a:cs typeface="Calibri" pitchFamily="34" charset="0"/>
                        </a:rPr>
                        <a:t>3</a:t>
                      </a:r>
                    </a:p>
                  </a:txBody>
                  <a:tcPr anchor="ctr">
                    <a:solidFill>
                      <a:schemeClr val="tx2">
                        <a:lumMod val="60000"/>
                        <a:lumOff val="40000"/>
                      </a:schemeClr>
                    </a:solidFill>
                  </a:tcPr>
                </a:tc>
                <a:tc>
                  <a:txBody>
                    <a:bodyPr/>
                    <a:lstStyle/>
                    <a:p>
                      <a:r>
                        <a:rPr lang="en-GB" sz="1600" b="1" baseline="0" dirty="0" smtClean="0">
                          <a:solidFill>
                            <a:schemeClr val="tx2">
                              <a:lumMod val="60000"/>
                              <a:lumOff val="40000"/>
                            </a:schemeClr>
                          </a:solidFill>
                          <a:latin typeface="Calibri" pitchFamily="34" charset="0"/>
                          <a:cs typeface="Calibri" pitchFamily="34" charset="0"/>
                        </a:rPr>
                        <a:t>Distinction</a:t>
                      </a:r>
                    </a:p>
                    <a:p>
                      <a:r>
                        <a:rPr lang="en-GB" sz="1600" baseline="0" dirty="0" smtClean="0">
                          <a:solidFill>
                            <a:schemeClr val="tx2">
                              <a:lumMod val="60000"/>
                              <a:lumOff val="40000"/>
                            </a:schemeClr>
                          </a:solidFill>
                          <a:latin typeface="Calibri" pitchFamily="34" charset="0"/>
                          <a:cs typeface="Calibri" pitchFamily="34" charset="0"/>
                        </a:rPr>
                        <a:t>Create and annotate 4 sketches of your animated introduction that demonstrates different scenes including Before and After.</a:t>
                      </a:r>
                      <a:endParaRPr lang="en-GB" sz="1600" dirty="0" smtClean="0">
                        <a:solidFill>
                          <a:schemeClr val="tx2">
                            <a:lumMod val="60000"/>
                            <a:lumOff val="40000"/>
                          </a:schemeClr>
                        </a:solidFill>
                        <a:latin typeface="Calibri" pitchFamily="34" charset="0"/>
                        <a:cs typeface="Calibri" pitchFamily="34" charset="0"/>
                      </a:endParaRPr>
                    </a:p>
                  </a:txBody>
                  <a:tcPr marL="68580" marR="68580" marT="0" marB="0" anchor="ctr"/>
                </a:tc>
              </a:tr>
            </a:tbl>
          </a:graphicData>
        </a:graphic>
      </p:graphicFrame>
      <p:pic>
        <p:nvPicPr>
          <p:cNvPr id="9" name="Picture 8" descr="Evidence"/>
          <p:cNvPicPr/>
          <p:nvPr/>
        </p:nvPicPr>
        <p:blipFill>
          <a:blip r:embed="rId8">
            <a:extLst>
              <a:ext uri="{28A0092B-C50C-407E-A947-70E740481C1C}">
                <a14:useLocalDpi xmlns:a14="http://schemas.microsoft.com/office/drawing/2010/main" val="0"/>
              </a:ext>
            </a:extLst>
          </a:blip>
          <a:srcRect/>
          <a:stretch>
            <a:fillRect/>
          </a:stretch>
        </p:blipFill>
        <p:spPr bwMode="auto">
          <a:xfrm>
            <a:off x="5508104" y="4851226"/>
            <a:ext cx="315466" cy="360040"/>
          </a:xfrm>
          <a:prstGeom prst="rect">
            <a:avLst/>
          </a:prstGeom>
          <a:noFill/>
          <a:ln>
            <a:noFill/>
          </a:ln>
        </p:spPr>
      </p:pic>
      <p:pic>
        <p:nvPicPr>
          <p:cNvPr id="10" name="Picture 9" descr="Product"/>
          <p:cNvPicPr/>
          <p:nvPr/>
        </p:nvPicPr>
        <p:blipFill>
          <a:blip r:embed="rId9">
            <a:extLst>
              <a:ext uri="{28A0092B-C50C-407E-A947-70E740481C1C}">
                <a14:useLocalDpi xmlns:a14="http://schemas.microsoft.com/office/drawing/2010/main" val="0"/>
              </a:ext>
            </a:extLst>
          </a:blip>
          <a:srcRect/>
          <a:stretch>
            <a:fillRect/>
          </a:stretch>
        </p:blipFill>
        <p:spPr bwMode="auto">
          <a:xfrm>
            <a:off x="5868144" y="4869160"/>
            <a:ext cx="360040"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4</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975397894"/>
              </p:ext>
            </p:extLst>
          </p:nvPr>
        </p:nvGraphicFramePr>
        <p:xfrm>
          <a:off x="6660232" y="2076520"/>
          <a:ext cx="2164382" cy="4016776"/>
        </p:xfrm>
        <a:graphic>
          <a:graphicData uri="http://schemas.openxmlformats.org/drawingml/2006/table">
            <a:tbl>
              <a:tblPr firstRow="1" firstCol="1" lastRow="1" lastCol="1" bandRow="1" bandCol="1">
                <a:tableStyleId>{2D5ABB26-0587-4C30-8999-92F81FD0307C}</a:tableStyleId>
              </a:tblPr>
              <a:tblGrid>
                <a:gridCol w="2164382"/>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Guide for production</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Breakdown of proposed stages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Indication of movements</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Realistic animation paths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Setting timings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Usable for other users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In keeping with the theme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LO2:</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prepare an animated Opening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dirty="0"/>
              <a:t>looking to preview portfolios of production evidence to decide which proposal to work with.</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3005594063"/>
              </p:ext>
            </p:extLst>
          </p:nvPr>
        </p:nvGraphicFramePr>
        <p:xfrm>
          <a:off x="395536" y="2254927"/>
          <a:ext cx="6120680" cy="4206240"/>
        </p:xfrm>
        <a:graphic>
          <a:graphicData uri="http://schemas.openxmlformats.org/drawingml/2006/table">
            <a:tbl>
              <a:tblPr firstRow="1" bandRow="1">
                <a:tableStyleId>{2D5ABB26-0587-4C30-8999-92F81FD0307C}</a:tableStyleId>
              </a:tblPr>
              <a:tblGrid>
                <a:gridCol w="291461"/>
                <a:gridCol w="5829219"/>
              </a:tblGrid>
              <a:tr h="167812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(P, M, D)</a:t>
                      </a:r>
                    </a:p>
                    <a:p>
                      <a:r>
                        <a:rPr kumimoji="0" lang="en-GB" sz="1500" kern="1200" dirty="0" smtClean="0">
                          <a:solidFill>
                            <a:schemeClr val="tx1"/>
                          </a:solidFill>
                          <a:effectLst/>
                          <a:latin typeface="Calibri" pitchFamily="34" charset="0"/>
                          <a:ea typeface="+mn-ea"/>
                          <a:cs typeface="Calibri" pitchFamily="34" charset="0"/>
                        </a:rPr>
                        <a:t>Storyboards </a:t>
                      </a:r>
                      <a:r>
                        <a:rPr kumimoji="0" lang="en-GB" sz="1500" kern="1200" baseline="0" dirty="0" smtClean="0">
                          <a:solidFill>
                            <a:schemeClr val="tx1"/>
                          </a:solidFill>
                          <a:effectLst/>
                          <a:latin typeface="Calibri" pitchFamily="34" charset="0"/>
                          <a:ea typeface="+mn-ea"/>
                          <a:cs typeface="Calibri" pitchFamily="34" charset="0"/>
                        </a:rPr>
                        <a:t>are like comic cells, they </a:t>
                      </a:r>
                      <a:r>
                        <a:rPr kumimoji="0" lang="en-GB" sz="1500" kern="1200" dirty="0" smtClean="0">
                          <a:solidFill>
                            <a:schemeClr val="tx1"/>
                          </a:solidFill>
                          <a:effectLst/>
                          <a:latin typeface="Calibri" pitchFamily="34" charset="0"/>
                          <a:ea typeface="+mn-ea"/>
                          <a:cs typeface="Calibri" pitchFamily="34" charset="0"/>
                        </a:rPr>
                        <a:t>are created to outline to the art directors</a:t>
                      </a:r>
                      <a:r>
                        <a:rPr kumimoji="0" lang="en-GB" sz="1500" kern="1200" baseline="0" dirty="0" smtClean="0">
                          <a:solidFill>
                            <a:schemeClr val="tx1"/>
                          </a:solidFill>
                          <a:effectLst/>
                          <a:latin typeface="Calibri" pitchFamily="34" charset="0"/>
                          <a:ea typeface="+mn-ea"/>
                          <a:cs typeface="Calibri" pitchFamily="34" charset="0"/>
                        </a:rPr>
                        <a:t> how a film, programme or animation is to be made, the times that are set and the kinds of movements that should be made from one scene to another. The storyboard should be used as an aid to making the animated introduction and should allow you to see how the animation should begin and end. Use the storyboards attached </a:t>
                      </a:r>
                      <a:r>
                        <a:rPr kumimoji="0" lang="en-GB" sz="1500" kern="1200" baseline="0" dirty="0" smtClean="0">
                          <a:solidFill>
                            <a:schemeClr val="tx1"/>
                          </a:solidFill>
                          <a:effectLst/>
                          <a:latin typeface="Calibri" pitchFamily="34" charset="0"/>
                          <a:ea typeface="+mn-ea"/>
                          <a:cs typeface="Calibri" pitchFamily="34" charset="0"/>
                          <a:hlinkClick r:id="rId5" action="ppaction://hlinkfile"/>
                        </a:rPr>
                        <a:t>here </a:t>
                      </a:r>
                      <a:r>
                        <a:rPr kumimoji="0" lang="en-GB" sz="1500" kern="1200" baseline="0" dirty="0" smtClean="0">
                          <a:solidFill>
                            <a:schemeClr val="tx1"/>
                          </a:solidFill>
                          <a:effectLst/>
                          <a:latin typeface="Calibri" pitchFamily="34" charset="0"/>
                          <a:ea typeface="+mn-ea"/>
                          <a:cs typeface="Calibri" pitchFamily="34" charset="0"/>
                        </a:rPr>
                        <a:t>(P) and </a:t>
                      </a:r>
                      <a:r>
                        <a:rPr kumimoji="0" lang="en-GB" sz="1500" kern="1200" baseline="0" dirty="0" smtClean="0">
                          <a:solidFill>
                            <a:schemeClr val="tx1"/>
                          </a:solidFill>
                          <a:effectLst/>
                          <a:latin typeface="Calibri" pitchFamily="34" charset="0"/>
                          <a:ea typeface="+mn-ea"/>
                          <a:cs typeface="Calibri" pitchFamily="34" charset="0"/>
                          <a:hlinkClick r:id="rId6" action="ppaction://hlinkfile"/>
                        </a:rPr>
                        <a:t>here </a:t>
                      </a:r>
                      <a:r>
                        <a:rPr kumimoji="0" lang="en-GB" sz="1500" kern="1200" baseline="0" dirty="0" smtClean="0">
                          <a:solidFill>
                            <a:schemeClr val="tx1"/>
                          </a:solidFill>
                          <a:effectLst/>
                          <a:latin typeface="Calibri" pitchFamily="34" charset="0"/>
                          <a:ea typeface="+mn-ea"/>
                          <a:cs typeface="Calibri" pitchFamily="34" charset="0"/>
                        </a:rPr>
                        <a:t>(M/D). Agree this with your test buddy and take notes on what has been discussed.</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4</a:t>
                      </a:r>
                    </a:p>
                  </a:txBody>
                  <a:tcPr anchor="ctr">
                    <a:solidFill>
                      <a:schemeClr val="tx1"/>
                    </a:solidFill>
                  </a:tcPr>
                </a:tc>
                <a:tc>
                  <a:txBody>
                    <a:bodyPr/>
                    <a:lstStyle/>
                    <a:p>
                      <a:r>
                        <a:rPr lang="en-GB" sz="1500" dirty="0" smtClean="0">
                          <a:latin typeface="Calibri" pitchFamily="34" charset="0"/>
                          <a:cs typeface="Calibri" pitchFamily="34" charset="0"/>
                        </a:rPr>
                        <a:t>Create</a:t>
                      </a:r>
                      <a:r>
                        <a:rPr lang="en-GB" sz="1500" baseline="0" dirty="0" smtClean="0">
                          <a:latin typeface="Calibri" pitchFamily="34" charset="0"/>
                          <a:cs typeface="Calibri" pitchFamily="34" charset="0"/>
                        </a:rPr>
                        <a:t> and annotate a storyboard for the introduction title sequence for your Project showing how you would like the sequence to work.</a:t>
                      </a:r>
                      <a:endParaRPr lang="en-GB" sz="1500" dirty="0">
                        <a:latin typeface="Calibri" pitchFamily="34" charset="0"/>
                        <a:cs typeface="Calibri" pitchFamily="34" charset="0"/>
                      </a:endParaRPr>
                    </a:p>
                  </a:txBody>
                  <a:tcPr marL="68580" marR="68580" marT="0" marB="0" anchor="ct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4</a:t>
                      </a:r>
                    </a:p>
                  </a:txBody>
                  <a:tcPr anchor="ctr">
                    <a:solidFill>
                      <a:srgbClr val="FF0000"/>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Create and annotate a small and large storyboard</a:t>
                      </a:r>
                      <a:r>
                        <a:rPr lang="en-GB" sz="1500" baseline="0" dirty="0" smtClean="0">
                          <a:solidFill>
                            <a:srgbClr val="FF0000"/>
                          </a:solidFill>
                          <a:latin typeface="Calibri" pitchFamily="34" charset="0"/>
                          <a:cs typeface="Calibri" pitchFamily="34" charset="0"/>
                        </a:rPr>
                        <a:t> for the introduction title sequence for your Project showing how you would like the sequence to work.</a:t>
                      </a:r>
                    </a:p>
                  </a:txBody>
                  <a:tcPr marL="68580" marR="68580" marT="0" marB="0" anchor="ctr"/>
                </a:tc>
              </a:tr>
              <a:tr h="288652">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4</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Create and annotate a small and large storyboard for the introduction title sequence for your Project showing how you would like the sequence to work including timings and movement directions.</a:t>
                      </a:r>
                    </a:p>
                  </a:txBody>
                  <a:tcPr marL="68580" marR="68580" marT="0" marB="0" anchor="ctr"/>
                </a:tc>
              </a:tr>
            </a:tbl>
          </a:graphicData>
        </a:graphic>
      </p:graphicFrame>
      <p:pic>
        <p:nvPicPr>
          <p:cNvPr id="9" name="Picture 8" descr="Evidence"/>
          <p:cNvPicPr/>
          <p:nvPr/>
        </p:nvPicPr>
        <p:blipFill>
          <a:blip r:embed="rId7">
            <a:extLst>
              <a:ext uri="{28A0092B-C50C-407E-A947-70E740481C1C}">
                <a14:useLocalDpi xmlns:a14="http://schemas.microsoft.com/office/drawing/2010/main" val="0"/>
              </a:ext>
            </a:extLst>
          </a:blip>
          <a:srcRect/>
          <a:stretch>
            <a:fillRect/>
          </a:stretch>
        </p:blipFill>
        <p:spPr bwMode="auto">
          <a:xfrm>
            <a:off x="5768702" y="4437112"/>
            <a:ext cx="315466" cy="360040"/>
          </a:xfrm>
          <a:prstGeom prst="rect">
            <a:avLst/>
          </a:prstGeom>
          <a:noFill/>
          <a:ln>
            <a:noFill/>
          </a:ln>
        </p:spPr>
      </p:pic>
      <p:pic>
        <p:nvPicPr>
          <p:cNvPr id="10" name="Picture 9" descr="Product"/>
          <p:cNvPicPr/>
          <p:nvPr/>
        </p:nvPicPr>
        <p:blipFill>
          <a:blip r:embed="rId8">
            <a:extLst>
              <a:ext uri="{28A0092B-C50C-407E-A947-70E740481C1C}">
                <a14:useLocalDpi xmlns:a14="http://schemas.microsoft.com/office/drawing/2010/main" val="0"/>
              </a:ext>
            </a:extLst>
          </a:blip>
          <a:srcRect/>
          <a:stretch>
            <a:fillRect/>
          </a:stretch>
        </p:blipFill>
        <p:spPr bwMode="auto">
          <a:xfrm>
            <a:off x="6156176" y="4437112"/>
            <a:ext cx="360040" cy="360040"/>
          </a:xfrm>
          <a:prstGeom prst="rect">
            <a:avLst/>
          </a:prstGeom>
          <a:noFill/>
          <a:ln>
            <a:noFill/>
          </a:ln>
        </p:spPr>
      </p:pic>
    </p:spTree>
    <p:extLst>
      <p:ext uri="{BB962C8B-B14F-4D97-AF65-F5344CB8AC3E}">
        <p14:creationId xmlns:p14="http://schemas.microsoft.com/office/powerpoint/2010/main" val="2137493419"/>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6DD945F-B7B0-4691-A0D0-E2EAD6DA23B3}">
  <ds:schemaRefs>
    <ds:schemaRef ds:uri="http://schemas.openxmlformats.org/package/2006/metadata/core-properties"/>
    <ds:schemaRef ds:uri="http://purl.org/dc/elements/1.1/"/>
    <ds:schemaRef ds:uri="http://www.w3.org/XML/1998/namespace"/>
    <ds:schemaRef ds:uri="http://schemas.microsoft.com/office/2006/documentManagement/types"/>
    <ds:schemaRef ds:uri="http://purl.org/dc/dcmityp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24849</TotalTime>
  <Words>2222</Words>
  <Application>Microsoft Office PowerPoint</Application>
  <PresentationFormat>On-screen Show (4:3)</PresentationFormat>
  <Paragraphs>243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BrookeWeston</vt:lpstr>
      <vt:lpstr>PowerPoint Presentation</vt:lpstr>
      <vt:lpstr>Assignment Scenario</vt:lpstr>
      <vt:lpstr>Assignment Scenario</vt:lpstr>
      <vt:lpstr>Learning Outcome 2 – Assignment</vt:lpstr>
      <vt:lpstr>Learning Outcome 2 – Task 1</vt:lpstr>
      <vt:lpstr>Learning Outcome 2 – Task 1</vt:lpstr>
      <vt:lpstr>Learning Outcome 2 – Task 2</vt:lpstr>
      <vt:lpstr>Learning Outcome 2 – Task 3</vt:lpstr>
      <vt:lpstr>Learning Outcome 2 – Task 4</vt:lpstr>
      <vt:lpstr>Learning Outcome 2 – Task 5</vt:lpstr>
      <vt:lpstr>Learning Outcome 2 – Task 6</vt:lpstr>
      <vt:lpstr>LO2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LO1 Cambridge L2</dc:title>
  <dc:subject>eBusiness</dc:subject>
  <dc:creator>KPA</dc:creator>
  <cp:lastModifiedBy>Stephen Rafferty</cp:lastModifiedBy>
  <cp:revision>1124</cp:revision>
  <cp:lastPrinted>2014-01-22T18:26:45Z</cp:lastPrinted>
  <dcterms:created xsi:type="dcterms:W3CDTF">2008-03-12T11:01:44Z</dcterms:created>
  <dcterms:modified xsi:type="dcterms:W3CDTF">2014-06-17T08:10:46Z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